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80"/>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22" r:id="rId45"/>
    <p:sldId id="300" r:id="rId46"/>
    <p:sldId id="301" r:id="rId47"/>
    <p:sldId id="302" r:id="rId48"/>
    <p:sldId id="303" r:id="rId49"/>
    <p:sldId id="305" r:id="rId50"/>
    <p:sldId id="306" r:id="rId51"/>
    <p:sldId id="307" r:id="rId52"/>
    <p:sldId id="334" r:id="rId53"/>
    <p:sldId id="308" r:id="rId54"/>
    <p:sldId id="309" r:id="rId55"/>
    <p:sldId id="311" r:id="rId56"/>
    <p:sldId id="310" r:id="rId57"/>
    <p:sldId id="312" r:id="rId58"/>
    <p:sldId id="313" r:id="rId59"/>
    <p:sldId id="314" r:id="rId60"/>
    <p:sldId id="332" r:id="rId61"/>
    <p:sldId id="315" r:id="rId62"/>
    <p:sldId id="333" r:id="rId63"/>
    <p:sldId id="316" r:id="rId64"/>
    <p:sldId id="317" r:id="rId65"/>
    <p:sldId id="318" r:id="rId66"/>
    <p:sldId id="319" r:id="rId67"/>
    <p:sldId id="320" r:id="rId68"/>
    <p:sldId id="321" r:id="rId69"/>
    <p:sldId id="323" r:id="rId70"/>
    <p:sldId id="325" r:id="rId71"/>
    <p:sldId id="324" r:id="rId72"/>
    <p:sldId id="335" r:id="rId73"/>
    <p:sldId id="326" r:id="rId74"/>
    <p:sldId id="327" r:id="rId75"/>
    <p:sldId id="329" r:id="rId76"/>
    <p:sldId id="328" r:id="rId77"/>
    <p:sldId id="330" r:id="rId78"/>
    <p:sldId id="331" r:id="rId7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A8F1A9-1EA5-4BE9-81D8-5ABDADC976BF}" type="datetimeFigureOut">
              <a:rPr lang="en-US" smtClean="0"/>
              <a:pPr/>
              <a:t>12/8/2020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FE9BB3-2423-48DB-A717-8723267264A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DFE9BB3-2423-48DB-A717-8723267264A7}" type="slidenum">
              <a:rPr lang="en-US" smtClean="0"/>
              <a:pPr/>
              <a:t>41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DFE9BB3-2423-48DB-A717-8723267264A7}" type="slidenum">
              <a:rPr lang="en-US" smtClean="0"/>
              <a:pPr/>
              <a:t>45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12/8/2020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12/8/2020</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12/8/2020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12/8/2020</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12/8/2020</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12/8/2020</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12/8/2020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cdn.biologydiscussion.com/wp-content/uploads/2017/08/clip_image0024.png"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cdn.biologydiscussion.com/wp-content/uploads/2017/08/clip_image007-1.png"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2667000"/>
          </a:xfrm>
        </p:spPr>
        <p:txBody>
          <a:bodyPr>
            <a:noAutofit/>
          </a:bodyPr>
          <a:lstStyle/>
          <a:p>
            <a:pPr algn="ctr"/>
            <a:r>
              <a:rPr lang="en-US" sz="2800" b="1" dirty="0" smtClean="0"/>
              <a:t/>
            </a:r>
            <a:br>
              <a:rPr lang="en-US" sz="2800" b="1" dirty="0" smtClean="0"/>
            </a:br>
            <a:r>
              <a:rPr lang="en-US" sz="2800" b="1" dirty="0" smtClean="0"/>
              <a:t/>
            </a:r>
            <a:br>
              <a:rPr lang="en-US" sz="2800" b="1" dirty="0" smtClean="0"/>
            </a:br>
            <a:r>
              <a:rPr lang="en-US" sz="2800" b="1" dirty="0" smtClean="0"/>
              <a:t/>
            </a:r>
            <a:br>
              <a:rPr lang="en-US" sz="2800" b="1" dirty="0" smtClean="0"/>
            </a:br>
            <a:r>
              <a:rPr lang="en-US" sz="2800" b="1" dirty="0" smtClean="0"/>
              <a:t/>
            </a:r>
            <a:br>
              <a:rPr lang="en-US" sz="2800" b="1"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000" dirty="0" smtClean="0">
                <a:solidFill>
                  <a:srgbClr val="FF0000"/>
                </a:solidFill>
              </a:rPr>
              <a:t>B. Sc. III Year Botany</a:t>
            </a:r>
            <a:br>
              <a:rPr lang="en-US" sz="2000" dirty="0" smtClean="0">
                <a:solidFill>
                  <a:srgbClr val="FF0000"/>
                </a:solidFill>
              </a:rPr>
            </a:br>
            <a:r>
              <a:rPr lang="en-US" sz="2000" dirty="0" smtClean="0">
                <a:solidFill>
                  <a:srgbClr val="FF0000"/>
                </a:solidFill>
              </a:rPr>
              <a:t>SEM V</a:t>
            </a:r>
            <a:br>
              <a:rPr lang="en-US" sz="2000" dirty="0" smtClean="0">
                <a:solidFill>
                  <a:srgbClr val="FF0000"/>
                </a:solidFill>
              </a:rPr>
            </a:br>
            <a:r>
              <a:rPr lang="en-US" sz="2000" dirty="0" smtClean="0">
                <a:solidFill>
                  <a:srgbClr val="FF0000"/>
                </a:solidFill>
              </a:rPr>
              <a:t>PAPER XVI (A)</a:t>
            </a:r>
            <a:br>
              <a:rPr lang="en-US" sz="2000" dirty="0" smtClean="0">
                <a:solidFill>
                  <a:srgbClr val="FF0000"/>
                </a:solidFill>
              </a:rPr>
            </a:br>
            <a:r>
              <a:rPr lang="en-US" sz="2000" dirty="0" smtClean="0">
                <a:solidFill>
                  <a:srgbClr val="FF0000"/>
                </a:solidFill>
              </a:rPr>
              <a:t>DIVERSITY OF ANGIOSPERMS</a:t>
            </a:r>
            <a:br>
              <a:rPr lang="en-US" sz="2000" dirty="0" smtClean="0">
                <a:solidFill>
                  <a:srgbClr val="FF0000"/>
                </a:solidFill>
              </a:rPr>
            </a:br>
            <a:r>
              <a:rPr lang="en-US" sz="3200" dirty="0" smtClean="0"/>
              <a:t> </a:t>
            </a:r>
            <a:r>
              <a:rPr lang="en-US" sz="2800" dirty="0" smtClean="0"/>
              <a:t/>
            </a:r>
            <a:br>
              <a:rPr lang="en-US" sz="2800" dirty="0" smtClean="0"/>
            </a:br>
            <a:endParaRPr lang="en-US" sz="2800" dirty="0"/>
          </a:p>
        </p:txBody>
      </p:sp>
      <p:sp>
        <p:nvSpPr>
          <p:cNvPr id="3" name="Subtitle 2"/>
          <p:cNvSpPr>
            <a:spLocks noGrp="1"/>
          </p:cNvSpPr>
          <p:nvPr>
            <p:ph type="subTitle" idx="1"/>
          </p:nvPr>
        </p:nvSpPr>
        <p:spPr>
          <a:xfrm>
            <a:off x="2286000" y="2895600"/>
            <a:ext cx="6172200" cy="1981200"/>
          </a:xfrm>
        </p:spPr>
        <p:txBody>
          <a:bodyPr>
            <a:noAutofit/>
          </a:bodyPr>
          <a:lstStyle/>
          <a:p>
            <a:pPr algn="ctr"/>
            <a:r>
              <a:rPr lang="en-US" sz="2800" dirty="0" smtClean="0">
                <a:solidFill>
                  <a:schemeClr val="accent5">
                    <a:lumMod val="50000"/>
                  </a:schemeClr>
                </a:solidFill>
              </a:rPr>
              <a:t>Unit 1</a:t>
            </a:r>
          </a:p>
          <a:p>
            <a:pPr algn="ctr"/>
            <a:r>
              <a:rPr lang="en-US" sz="2400" b="1" dirty="0" err="1" smtClean="0">
                <a:solidFill>
                  <a:schemeClr val="accent5">
                    <a:lumMod val="50000"/>
                  </a:schemeClr>
                </a:solidFill>
              </a:rPr>
              <a:t>Chaptor</a:t>
            </a:r>
            <a:r>
              <a:rPr lang="en-US" sz="2400" b="1" dirty="0" smtClean="0">
                <a:solidFill>
                  <a:schemeClr val="accent5">
                    <a:lumMod val="50000"/>
                  </a:schemeClr>
                </a:solidFill>
              </a:rPr>
              <a:t> 3</a:t>
            </a:r>
          </a:p>
          <a:p>
            <a:pPr algn="ctr"/>
            <a:r>
              <a:rPr lang="en-US" sz="2400" dirty="0" smtClean="0">
                <a:solidFill>
                  <a:schemeClr val="accent5">
                    <a:lumMod val="50000"/>
                  </a:schemeClr>
                </a:solidFill>
              </a:rPr>
              <a:t>Conservation of biodiversity</a:t>
            </a:r>
            <a:endParaRPr lang="en-US" sz="2400" b="1" dirty="0" smtClean="0">
              <a:solidFill>
                <a:schemeClr val="accent5">
                  <a:lumMod val="50000"/>
                </a:schemeClr>
              </a:solidFill>
            </a:endParaRPr>
          </a:p>
          <a:p>
            <a:pPr algn="r"/>
            <a:endParaRPr lang="en-US" sz="900" b="1" dirty="0" smtClean="0">
              <a:solidFill>
                <a:schemeClr val="accent5">
                  <a:lumMod val="50000"/>
                </a:schemeClr>
              </a:solidFill>
            </a:endParaRPr>
          </a:p>
          <a:p>
            <a:pPr algn="r"/>
            <a:r>
              <a:rPr lang="en-US" sz="1400" b="1" dirty="0" smtClean="0">
                <a:solidFill>
                  <a:schemeClr val="accent5">
                    <a:lumMod val="50000"/>
                  </a:schemeClr>
                </a:solidFill>
              </a:rPr>
              <a:t>Dr. </a:t>
            </a:r>
            <a:r>
              <a:rPr lang="en-US" sz="1400" b="1" dirty="0" err="1" smtClean="0">
                <a:solidFill>
                  <a:schemeClr val="accent5">
                    <a:lumMod val="50000"/>
                  </a:schemeClr>
                </a:solidFill>
              </a:rPr>
              <a:t>Vikas</a:t>
            </a:r>
            <a:r>
              <a:rPr lang="en-US" sz="1400" b="1" dirty="0" smtClean="0">
                <a:solidFill>
                  <a:schemeClr val="accent5">
                    <a:lumMod val="50000"/>
                  </a:schemeClr>
                </a:solidFill>
              </a:rPr>
              <a:t> </a:t>
            </a:r>
            <a:r>
              <a:rPr lang="en-US" sz="1400" b="1" dirty="0" err="1" smtClean="0">
                <a:solidFill>
                  <a:schemeClr val="accent5">
                    <a:lumMod val="50000"/>
                  </a:schemeClr>
                </a:solidFill>
              </a:rPr>
              <a:t>Gambhire</a:t>
            </a:r>
            <a:r>
              <a:rPr lang="en-US" sz="1400" dirty="0" smtClean="0">
                <a:solidFill>
                  <a:schemeClr val="accent5">
                    <a:lumMod val="50000"/>
                  </a:schemeClr>
                </a:solidFill>
              </a:rPr>
              <a:t/>
            </a:r>
            <a:br>
              <a:rPr lang="en-US" sz="1400" dirty="0" smtClean="0">
                <a:solidFill>
                  <a:schemeClr val="accent5">
                    <a:lumMod val="50000"/>
                  </a:schemeClr>
                </a:solidFill>
              </a:rPr>
            </a:br>
            <a:endParaRPr lang="en-US" sz="1400" dirty="0" smtClean="0">
              <a:solidFill>
                <a:schemeClr val="accent5">
                  <a:lumMod val="50000"/>
                </a:schemeClr>
              </a:solidFill>
            </a:endParaRPr>
          </a:p>
          <a:p>
            <a:endParaRPr lang="en-US" sz="900" dirty="0">
              <a:solidFill>
                <a:srgbClr val="92D05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a:bodyPr>
          <a:lstStyle/>
          <a:p>
            <a:pPr algn="just" fontAlgn="base">
              <a:buNone/>
            </a:pPr>
            <a:r>
              <a:rPr lang="en-US" sz="2000" b="1" dirty="0" smtClean="0">
                <a:solidFill>
                  <a:srgbClr val="FF0000"/>
                </a:solidFill>
              </a:rPr>
              <a:t>A. Major causes for loss of biodiversity (Threats to Biodiversity)</a:t>
            </a:r>
          </a:p>
          <a:p>
            <a:pPr marL="514350" indent="-514350" algn="just" fontAlgn="base">
              <a:buNone/>
            </a:pPr>
            <a:r>
              <a:rPr lang="en-US" sz="3200" b="1" dirty="0" smtClean="0">
                <a:solidFill>
                  <a:srgbClr val="7030A0"/>
                </a:solidFill>
              </a:rPr>
              <a:t>3. Exploitation of selected species:</a:t>
            </a:r>
            <a:endParaRPr lang="en-US" sz="3200" b="1" i="1" dirty="0" smtClean="0">
              <a:solidFill>
                <a:srgbClr val="7030A0"/>
              </a:solidFill>
            </a:endParaRPr>
          </a:p>
          <a:p>
            <a:pPr lvl="0" algn="just" fontAlgn="base"/>
            <a:r>
              <a:rPr lang="en-US" sz="3200" dirty="0" smtClean="0"/>
              <a:t>Almost 95% of the old strains of wheat grown in Greece before the Second World War (1939-1945) have disappeared. </a:t>
            </a:r>
          </a:p>
          <a:p>
            <a:pPr lvl="0" algn="just" fontAlgn="base"/>
            <a:r>
              <a:rPr lang="en-US" sz="3200" dirty="0" smtClean="0"/>
              <a:t>They are replaced by a few new hybrid varieties. </a:t>
            </a:r>
          </a:p>
          <a:p>
            <a:pPr lvl="0" algn="just" fontAlgn="base">
              <a:buNone/>
            </a:pPr>
            <a:endParaRPr lang="en-US" sz="32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a:bodyPr>
          <a:lstStyle/>
          <a:p>
            <a:pPr algn="just" fontAlgn="base">
              <a:buNone/>
            </a:pPr>
            <a:r>
              <a:rPr lang="en-US" sz="2000" b="1" dirty="0" smtClean="0">
                <a:solidFill>
                  <a:srgbClr val="FF0000"/>
                </a:solidFill>
              </a:rPr>
              <a:t>A. Major causes for loss of biodiversity (Threats to Biodiversity)</a:t>
            </a:r>
          </a:p>
          <a:p>
            <a:pPr marL="514350" indent="-514350" algn="just" fontAlgn="base">
              <a:buNone/>
            </a:pPr>
            <a:r>
              <a:rPr lang="en-US" sz="3200" b="1" dirty="0" smtClean="0">
                <a:solidFill>
                  <a:srgbClr val="7030A0"/>
                </a:solidFill>
              </a:rPr>
              <a:t>3. Exploitation of selected species:</a:t>
            </a:r>
            <a:endParaRPr lang="en-US" sz="3200" b="1" i="1" dirty="0" smtClean="0">
              <a:solidFill>
                <a:srgbClr val="7030A0"/>
              </a:solidFill>
            </a:endParaRPr>
          </a:p>
          <a:p>
            <a:pPr algn="just" fontAlgn="base"/>
            <a:r>
              <a:rPr lang="en-US" sz="3200" dirty="0" smtClean="0"/>
              <a:t>Only four varieties provide almost 72% of the entire potato harvest of the United States.</a:t>
            </a:r>
          </a:p>
          <a:p>
            <a:pPr lvl="0" algn="just" fontAlgn="base"/>
            <a:r>
              <a:rPr lang="en-US" sz="3200" dirty="0" smtClean="0"/>
              <a:t>Practically all varieties of </a:t>
            </a:r>
            <a:r>
              <a:rPr lang="en-US" sz="3200" i="1" dirty="0" smtClean="0"/>
              <a:t>Sorghum</a:t>
            </a:r>
            <a:r>
              <a:rPr lang="en-US" sz="3200" dirty="0" smtClean="0"/>
              <a:t> grown in South Africa have disappeared following introduction of high yielding hybrid varieties from Texas.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fontScale="92500" lnSpcReduction="10000"/>
          </a:bodyPr>
          <a:lstStyle/>
          <a:p>
            <a:pPr algn="just" fontAlgn="base">
              <a:buNone/>
            </a:pPr>
            <a:r>
              <a:rPr lang="en-US" sz="2000" b="1" dirty="0" smtClean="0">
                <a:solidFill>
                  <a:srgbClr val="FF0000"/>
                </a:solidFill>
              </a:rPr>
              <a:t>A. Major causes for loss of biodiversity (Threats to Biodiversity)</a:t>
            </a:r>
          </a:p>
          <a:p>
            <a:pPr marL="514350" indent="-514350" algn="just" fontAlgn="base">
              <a:buNone/>
            </a:pPr>
            <a:r>
              <a:rPr lang="en-US" sz="3200" b="1" dirty="0" smtClean="0">
                <a:solidFill>
                  <a:srgbClr val="7030A0"/>
                </a:solidFill>
              </a:rPr>
              <a:t>3. Exploitation of selected species:</a:t>
            </a:r>
            <a:endParaRPr lang="en-US" sz="3200" b="1" i="1" dirty="0" smtClean="0">
              <a:solidFill>
                <a:srgbClr val="7030A0"/>
              </a:solidFill>
            </a:endParaRPr>
          </a:p>
          <a:p>
            <a:pPr lvl="0" algn="just" fontAlgn="base"/>
            <a:r>
              <a:rPr lang="en-US" sz="3200" dirty="0" smtClean="0"/>
              <a:t>In India, an estimated 50-60 thousand varieties of rice were cultivated before independence, most of which are being dropped in </a:t>
            </a:r>
            <a:r>
              <a:rPr lang="en-US" sz="3200" dirty="0" err="1" smtClean="0"/>
              <a:t>favour</a:t>
            </a:r>
            <a:r>
              <a:rPr lang="en-US" sz="3200" dirty="0" smtClean="0"/>
              <a:t> of a few high yielding varieties.</a:t>
            </a:r>
          </a:p>
          <a:p>
            <a:pPr algn="just"/>
            <a:r>
              <a:rPr lang="en-US" sz="3200" dirty="0" smtClean="0"/>
              <a:t>All over the world traditional varieties which together constituted a diverse mosaic, are being dropped one by one being replaced by a few high yielding strains.</a:t>
            </a:r>
            <a:endParaRPr lang="en-US" sz="3200" dirty="0" smtClean="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lnSpcReduction="10000"/>
          </a:bodyPr>
          <a:lstStyle/>
          <a:p>
            <a:pPr algn="just" fontAlgn="base">
              <a:buNone/>
            </a:pPr>
            <a:r>
              <a:rPr lang="en-US" sz="2300" b="1" dirty="0" smtClean="0">
                <a:solidFill>
                  <a:srgbClr val="FF0000"/>
                </a:solidFill>
              </a:rPr>
              <a:t>A. Major causes for loss of biodiversity (Threats to Biodiversity)</a:t>
            </a:r>
          </a:p>
          <a:p>
            <a:pPr marL="514350" indent="-514350" algn="just" fontAlgn="base">
              <a:buNone/>
            </a:pPr>
            <a:r>
              <a:rPr lang="en-US" sz="3200" b="1" dirty="0" smtClean="0">
                <a:solidFill>
                  <a:srgbClr val="7030A0"/>
                </a:solidFill>
              </a:rPr>
              <a:t>4. Habitat Fragmentation:</a:t>
            </a:r>
          </a:p>
          <a:p>
            <a:pPr lvl="0" algn="just" fontAlgn="base"/>
            <a:r>
              <a:rPr lang="en-US" sz="3200" dirty="0" smtClean="0"/>
              <a:t>Habitat fragmentation may be defined as an “unnatural detaching or separation of expansive tracts of habitats into spatially segregated fragments” that are too limited to maintain their different species for an infinite future.</a:t>
            </a:r>
          </a:p>
          <a:p>
            <a:pPr lvl="0" algn="just" fontAlgn="base"/>
            <a:r>
              <a:rPr lang="en-US" sz="3200" dirty="0" smtClean="0"/>
              <a:t>This phenomenon was observed as early as 1885 by de Candolle.</a:t>
            </a:r>
          </a:p>
          <a:p>
            <a:pPr marL="514350" indent="-514350" algn="just" fontAlgn="base">
              <a:buNone/>
            </a:pPr>
            <a:endParaRPr lang="en-US" sz="3200" b="1" i="1" dirty="0" smtClean="0">
              <a:solidFill>
                <a:srgbClr val="7030A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fontScale="92500" lnSpcReduction="10000"/>
          </a:bodyPr>
          <a:lstStyle/>
          <a:p>
            <a:pPr algn="just" fontAlgn="base">
              <a:buNone/>
            </a:pPr>
            <a:r>
              <a:rPr lang="en-US" sz="2300" b="1" dirty="0" smtClean="0">
                <a:solidFill>
                  <a:srgbClr val="FF0000"/>
                </a:solidFill>
              </a:rPr>
              <a:t>A. Major causes for loss of biodiversity (Threats to Biodiversity)</a:t>
            </a:r>
          </a:p>
          <a:p>
            <a:pPr marL="514350" indent="-514350" algn="just" fontAlgn="base">
              <a:buNone/>
            </a:pPr>
            <a:r>
              <a:rPr lang="en-US" sz="3200" b="1" dirty="0" smtClean="0">
                <a:solidFill>
                  <a:srgbClr val="7030A0"/>
                </a:solidFill>
              </a:rPr>
              <a:t>4. Habitat Fragmentation:</a:t>
            </a:r>
          </a:p>
          <a:p>
            <a:pPr lvl="0" algn="just" fontAlgn="base"/>
            <a:r>
              <a:rPr lang="en-US" sz="3200" dirty="0" smtClean="0"/>
              <a:t>Habitat fragmentation is one of the most serious causes of erosion of biodiversity.</a:t>
            </a:r>
          </a:p>
          <a:p>
            <a:pPr lvl="0" algn="just" fontAlgn="base"/>
            <a:r>
              <a:rPr lang="en-US" sz="3200" dirty="0" smtClean="0"/>
              <a:t>Fragmentation leads to artificially created ‘terrestrial islands’. </a:t>
            </a:r>
          </a:p>
          <a:p>
            <a:pPr algn="just" fontAlgn="base"/>
            <a:r>
              <a:rPr lang="en-US" sz="3200" dirty="0" smtClean="0"/>
              <a:t>Such fragments experience microclimatic effects markedly different from those that existed in the large tracks of habitats before fragmentation. </a:t>
            </a:r>
          </a:p>
          <a:p>
            <a:pPr lvl="0" algn="just" fontAlgn="base"/>
            <a:endParaRPr lang="en-US" sz="3200" dirty="0" smtClean="0"/>
          </a:p>
          <a:p>
            <a:pPr marL="514350" indent="-514350" algn="just" fontAlgn="base">
              <a:buNone/>
            </a:pPr>
            <a:endParaRPr lang="en-US" sz="3200" b="1" i="1" dirty="0" smtClean="0">
              <a:solidFill>
                <a:srgbClr val="7030A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lnSpcReduction="10000"/>
          </a:bodyPr>
          <a:lstStyle/>
          <a:p>
            <a:pPr algn="just" fontAlgn="base">
              <a:buNone/>
            </a:pPr>
            <a:r>
              <a:rPr lang="en-US" sz="2300" b="1" dirty="0" smtClean="0">
                <a:solidFill>
                  <a:srgbClr val="FF0000"/>
                </a:solidFill>
              </a:rPr>
              <a:t>A. Major causes for loss of biodiversity (Threats to Biodiversity)</a:t>
            </a:r>
          </a:p>
          <a:p>
            <a:pPr marL="514350" indent="-514350" algn="just" fontAlgn="base">
              <a:buNone/>
            </a:pPr>
            <a:r>
              <a:rPr lang="en-US" sz="3200" b="1" dirty="0" smtClean="0">
                <a:solidFill>
                  <a:srgbClr val="7030A0"/>
                </a:solidFill>
              </a:rPr>
              <a:t>4. Habitat Fragmentation:</a:t>
            </a:r>
          </a:p>
          <a:p>
            <a:pPr lvl="0" algn="just" fontAlgn="base"/>
            <a:r>
              <a:rPr lang="en-US" sz="3200" dirty="0" smtClean="0"/>
              <a:t>Air temperature at the edges of fragments can be significantly higher than that found in the interior; light can penetrate deep into the edge, thereby affecting the growth of existing species.</a:t>
            </a:r>
          </a:p>
          <a:p>
            <a:pPr lvl="0" algn="just" fontAlgn="base"/>
            <a:r>
              <a:rPr lang="en-US" sz="3200" dirty="0" smtClean="0"/>
              <a:t>Fragmentation promotes the migration and colonization of alien species. </a:t>
            </a:r>
          </a:p>
          <a:p>
            <a:pPr marL="514350" indent="-514350" algn="just" fontAlgn="base">
              <a:buNone/>
            </a:pPr>
            <a:endParaRPr lang="en-US" sz="3200" b="1" i="1" dirty="0" smtClean="0">
              <a:solidFill>
                <a:srgbClr val="7030A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a:bodyPr>
          <a:lstStyle/>
          <a:p>
            <a:pPr algn="just" fontAlgn="base">
              <a:buNone/>
            </a:pPr>
            <a:r>
              <a:rPr lang="en-US" sz="2300" b="1" dirty="0" smtClean="0">
                <a:solidFill>
                  <a:srgbClr val="FF0000"/>
                </a:solidFill>
              </a:rPr>
              <a:t>A. Major causes for loss of biodiversity (Threats to Biodiversity)</a:t>
            </a:r>
          </a:p>
          <a:p>
            <a:pPr marL="514350" indent="-514350" algn="just" fontAlgn="base">
              <a:buNone/>
            </a:pPr>
            <a:r>
              <a:rPr lang="en-US" sz="3200" b="1" dirty="0" smtClean="0">
                <a:solidFill>
                  <a:srgbClr val="7030A0"/>
                </a:solidFill>
              </a:rPr>
              <a:t>4. Habitat Fragmentation:</a:t>
            </a:r>
          </a:p>
          <a:p>
            <a:pPr lvl="0" algn="just" fontAlgn="base"/>
            <a:r>
              <a:rPr lang="en-US" sz="3200" dirty="0" smtClean="0"/>
              <a:t>Such substantial and continuous colonization, profoundly affect the survival of native species.</a:t>
            </a:r>
          </a:p>
          <a:p>
            <a:pPr lvl="0" algn="just" fontAlgn="base"/>
            <a:r>
              <a:rPr lang="en-US" sz="3200" dirty="0" smtClean="0"/>
              <a:t>The most serious effect of fragmentation is segregation of larger populations of a species into more than one smaller population. </a:t>
            </a:r>
          </a:p>
          <a:p>
            <a:pPr marL="514350" indent="-514350" algn="just" fontAlgn="base">
              <a:buNone/>
            </a:pPr>
            <a:endParaRPr lang="en-US" sz="3200" b="1" i="1" dirty="0" smtClean="0">
              <a:solidFill>
                <a:srgbClr val="7030A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fontScale="92500"/>
          </a:bodyPr>
          <a:lstStyle/>
          <a:p>
            <a:pPr algn="just" fontAlgn="base">
              <a:buNone/>
            </a:pPr>
            <a:r>
              <a:rPr lang="en-US" sz="2300" b="1" dirty="0" smtClean="0">
                <a:solidFill>
                  <a:srgbClr val="FF0000"/>
                </a:solidFill>
              </a:rPr>
              <a:t>A. Major causes for loss of biodiversity (Threats to Biodiversity)</a:t>
            </a:r>
          </a:p>
          <a:p>
            <a:pPr algn="just" fontAlgn="base">
              <a:buNone/>
            </a:pPr>
            <a:r>
              <a:rPr lang="en-US" sz="3200" b="1" dirty="0" smtClean="0">
                <a:solidFill>
                  <a:srgbClr val="7030A0"/>
                </a:solidFill>
              </a:rPr>
              <a:t>5. Collection for Zoo and Research:</a:t>
            </a:r>
            <a:endParaRPr lang="en-US" sz="3200" b="1" i="1" dirty="0" smtClean="0">
              <a:solidFill>
                <a:srgbClr val="7030A0"/>
              </a:solidFill>
            </a:endParaRPr>
          </a:p>
          <a:p>
            <a:pPr lvl="0" algn="just" fontAlgn="base"/>
            <a:r>
              <a:rPr lang="en-US" sz="3200" dirty="0" smtClean="0"/>
              <a:t>Animals and plants are collected throughout the world for zoos and biological laboratories for study and research in science and medicine. </a:t>
            </a:r>
          </a:p>
          <a:p>
            <a:pPr algn="just"/>
            <a:r>
              <a:rPr lang="en-US" sz="3200" dirty="0" smtClean="0"/>
              <a:t>For example, primates such as monkeys and chimpanzees are sacrificed for research as they have anatomical, genetic and physiological similarities to human beings.</a:t>
            </a:r>
            <a:endParaRPr lang="en-US" sz="3200" b="1" dirty="0" smtClean="0">
              <a:solidFill>
                <a:srgbClr val="7030A0"/>
              </a:solidFill>
            </a:endParaRPr>
          </a:p>
          <a:p>
            <a:pPr marL="514350" indent="-514350" algn="just" fontAlgn="base">
              <a:buNone/>
            </a:pPr>
            <a:endParaRPr lang="en-US" sz="3200" b="1" i="1" dirty="0" smtClean="0">
              <a:solidFill>
                <a:srgbClr val="7030A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fontScale="85000" lnSpcReduction="10000"/>
          </a:bodyPr>
          <a:lstStyle/>
          <a:p>
            <a:pPr algn="just" fontAlgn="base">
              <a:buNone/>
            </a:pPr>
            <a:r>
              <a:rPr lang="en-US" sz="2300" b="1" dirty="0" smtClean="0">
                <a:solidFill>
                  <a:srgbClr val="FF0000"/>
                </a:solidFill>
              </a:rPr>
              <a:t>A. Major causes for loss of biodiversity (Threats to Biodiversity)</a:t>
            </a:r>
          </a:p>
          <a:p>
            <a:pPr algn="just" fontAlgn="base">
              <a:buNone/>
            </a:pPr>
            <a:r>
              <a:rPr lang="en-US" sz="3200" b="1" dirty="0" smtClean="0">
                <a:solidFill>
                  <a:srgbClr val="7030A0"/>
                </a:solidFill>
              </a:rPr>
              <a:t>6. Introduction of Exotic Species:</a:t>
            </a:r>
            <a:endParaRPr lang="en-US" sz="3200" b="1" i="1" dirty="0" smtClean="0">
              <a:solidFill>
                <a:srgbClr val="7030A0"/>
              </a:solidFill>
            </a:endParaRPr>
          </a:p>
          <a:p>
            <a:pPr lvl="0" algn="just" fontAlgn="base"/>
            <a:r>
              <a:rPr lang="en-US" sz="3200" dirty="0" smtClean="0"/>
              <a:t>Any species which is not a natural inhabitant of the locality but is deliberately or accidentally introduced into the system may be designated as an exotic species. </a:t>
            </a:r>
          </a:p>
          <a:p>
            <a:pPr lvl="0" algn="just" fontAlgn="base"/>
            <a:r>
              <a:rPr lang="en-US" sz="3200" dirty="0" smtClean="0"/>
              <a:t>Native species are subjected to competition for food and space due to the introduction of exotic species.</a:t>
            </a:r>
          </a:p>
          <a:p>
            <a:pPr lvl="0" algn="just" fontAlgn="base"/>
            <a:r>
              <a:rPr lang="en-US" sz="3200" dirty="0" smtClean="0"/>
              <a:t>There are many instances when introduction of exotic species has caused extensive damage to natural biotic community of the ecosystem.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fontScale="92500" lnSpcReduction="10000"/>
          </a:bodyPr>
          <a:lstStyle/>
          <a:p>
            <a:pPr algn="just" fontAlgn="base">
              <a:buNone/>
            </a:pPr>
            <a:r>
              <a:rPr lang="en-US" sz="2300" b="1" dirty="0" smtClean="0">
                <a:solidFill>
                  <a:srgbClr val="FF0000"/>
                </a:solidFill>
              </a:rPr>
              <a:t>A. Major causes for loss of biodiversity (Threats to Biodiversity)</a:t>
            </a:r>
          </a:p>
          <a:p>
            <a:pPr algn="just" fontAlgn="base">
              <a:buNone/>
            </a:pPr>
            <a:r>
              <a:rPr lang="en-US" sz="3200" b="1" dirty="0" smtClean="0">
                <a:solidFill>
                  <a:srgbClr val="7030A0"/>
                </a:solidFill>
              </a:rPr>
              <a:t>6. Introduction of Exotic Species:</a:t>
            </a:r>
            <a:endParaRPr lang="en-US" sz="3200" b="1" i="1" dirty="0" smtClean="0">
              <a:solidFill>
                <a:srgbClr val="7030A0"/>
              </a:solidFill>
            </a:endParaRPr>
          </a:p>
          <a:p>
            <a:pPr lvl="0" algn="just" fontAlgn="base"/>
            <a:r>
              <a:rPr lang="en-US" sz="3200" i="1" dirty="0" smtClean="0"/>
              <a:t>Eucalyptus</a:t>
            </a:r>
            <a:r>
              <a:rPr lang="en-US" sz="3200" dirty="0" smtClean="0"/>
              <a:t> and </a:t>
            </a:r>
            <a:r>
              <a:rPr lang="en-US" sz="3200" i="1" dirty="0" err="1" smtClean="0"/>
              <a:t>Casuarina</a:t>
            </a:r>
            <a:r>
              <a:rPr lang="en-US" sz="3200" dirty="0" smtClean="0"/>
              <a:t> are plants introduced in India from Australia. </a:t>
            </a:r>
          </a:p>
          <a:p>
            <a:pPr lvl="0" algn="just" fontAlgn="base"/>
            <a:r>
              <a:rPr lang="en-US" sz="3200" dirty="0" smtClean="0"/>
              <a:t>The remarkably fast growth of these plants has made them valuable source of rough timber. </a:t>
            </a:r>
          </a:p>
          <a:p>
            <a:pPr lvl="0" algn="just" fontAlgn="base"/>
            <a:r>
              <a:rPr lang="en-US" sz="3200" dirty="0" smtClean="0"/>
              <a:t>However, these plants appear to be ecologically harmful as they tend to suppress the original species of the locality.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1143000"/>
            <a:ext cx="7467600" cy="5330952"/>
          </a:xfrm>
        </p:spPr>
        <p:txBody>
          <a:bodyPr>
            <a:normAutofit fontScale="77500" lnSpcReduction="20000"/>
          </a:bodyPr>
          <a:lstStyle/>
          <a:p>
            <a:pPr algn="just" fontAlgn="base">
              <a:buNone/>
            </a:pPr>
            <a:r>
              <a:rPr lang="en-US" sz="3200" b="1" dirty="0" smtClean="0">
                <a:solidFill>
                  <a:srgbClr val="FF0000"/>
                </a:solidFill>
              </a:rPr>
              <a:t>A. Major causes for loss of biodiversity (Threats to Biodiversity)</a:t>
            </a:r>
          </a:p>
          <a:p>
            <a:pPr algn="just" fontAlgn="base">
              <a:buNone/>
            </a:pPr>
            <a:r>
              <a:rPr lang="en-US" sz="3200" b="1" dirty="0" smtClean="0">
                <a:solidFill>
                  <a:srgbClr val="FF0000"/>
                </a:solidFill>
              </a:rPr>
              <a:t>	</a:t>
            </a:r>
            <a:r>
              <a:rPr lang="en-US" sz="3200" dirty="0" smtClean="0"/>
              <a:t>Major threats/causes for the loss of biodiversity are-</a:t>
            </a:r>
          </a:p>
          <a:p>
            <a:pPr marL="514350" indent="-514350" fontAlgn="base">
              <a:buNone/>
            </a:pPr>
            <a:r>
              <a:rPr lang="en-US" sz="3200" dirty="0" smtClean="0"/>
              <a:t>(1) Destruction of Habitat	</a:t>
            </a:r>
          </a:p>
          <a:p>
            <a:pPr marL="514350" indent="-514350" fontAlgn="base">
              <a:buNone/>
            </a:pPr>
            <a:r>
              <a:rPr lang="en-US" sz="3200" dirty="0" smtClean="0"/>
              <a:t>(2) Hunting	</a:t>
            </a:r>
          </a:p>
          <a:p>
            <a:pPr fontAlgn="base">
              <a:buNone/>
            </a:pPr>
            <a:r>
              <a:rPr lang="en-US" sz="3200" dirty="0" smtClean="0"/>
              <a:t>(3) Exploitation of Selected Species	</a:t>
            </a:r>
          </a:p>
          <a:p>
            <a:pPr fontAlgn="base">
              <a:buNone/>
            </a:pPr>
            <a:r>
              <a:rPr lang="en-US" sz="3200" dirty="0" smtClean="0"/>
              <a:t>(4) Habitat Fragmentation	</a:t>
            </a:r>
          </a:p>
          <a:p>
            <a:pPr fontAlgn="base">
              <a:buNone/>
            </a:pPr>
            <a:r>
              <a:rPr lang="en-US" sz="3200" dirty="0" smtClean="0"/>
              <a:t>(5) Collection for Zoo and Research	</a:t>
            </a:r>
          </a:p>
          <a:p>
            <a:pPr fontAlgn="base">
              <a:buNone/>
            </a:pPr>
            <a:r>
              <a:rPr lang="en-US" sz="3200" dirty="0" smtClean="0"/>
              <a:t>(6) Introduction of Exotic Species</a:t>
            </a:r>
          </a:p>
          <a:p>
            <a:pPr fontAlgn="base">
              <a:buNone/>
            </a:pPr>
            <a:r>
              <a:rPr lang="en-US" sz="3200" dirty="0" smtClean="0"/>
              <a:t>(7) Pollution						</a:t>
            </a:r>
          </a:p>
          <a:p>
            <a:pPr fontAlgn="base">
              <a:buNone/>
            </a:pPr>
            <a:r>
              <a:rPr lang="en-US" sz="3200" dirty="0" smtClean="0"/>
              <a:t>(8) Control of Pests and Predators		</a:t>
            </a:r>
          </a:p>
          <a:p>
            <a:pPr fontAlgn="base">
              <a:buNone/>
            </a:pPr>
            <a:r>
              <a:rPr lang="en-US" sz="3200" dirty="0" smtClean="0"/>
              <a:t>(9) Natural Calamities				</a:t>
            </a:r>
          </a:p>
          <a:p>
            <a:pPr fontAlgn="base">
              <a:buNone/>
            </a:pPr>
            <a:r>
              <a:rPr lang="en-US" sz="3200" dirty="0" smtClean="0"/>
              <a:t>(10) Other Factors.</a:t>
            </a:r>
            <a:endParaRPr lang="en-US" sz="3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fontScale="92500" lnSpcReduction="10000"/>
          </a:bodyPr>
          <a:lstStyle/>
          <a:p>
            <a:pPr algn="just" fontAlgn="base">
              <a:buNone/>
            </a:pPr>
            <a:r>
              <a:rPr lang="en-US" sz="2300" b="1" dirty="0" smtClean="0">
                <a:solidFill>
                  <a:srgbClr val="FF0000"/>
                </a:solidFill>
              </a:rPr>
              <a:t>A. Major causes for loss of biodiversity (Threats to Biodiversity)</a:t>
            </a:r>
          </a:p>
          <a:p>
            <a:pPr algn="just" fontAlgn="base">
              <a:buNone/>
            </a:pPr>
            <a:r>
              <a:rPr lang="en-US" sz="3200" b="1" dirty="0" smtClean="0">
                <a:solidFill>
                  <a:srgbClr val="7030A0"/>
                </a:solidFill>
              </a:rPr>
              <a:t>6. Introduction of Exotic Species:</a:t>
            </a:r>
            <a:endParaRPr lang="en-US" sz="3200" b="1" i="1" dirty="0" smtClean="0">
              <a:solidFill>
                <a:srgbClr val="7030A0"/>
              </a:solidFill>
            </a:endParaRPr>
          </a:p>
          <a:p>
            <a:pPr lvl="0" algn="just" fontAlgn="base"/>
            <a:r>
              <a:rPr lang="en-US" sz="3200" dirty="0" smtClean="0"/>
              <a:t>While economically useful plants are deliberately introduced a large number of exotic weeds are transferred from one locality to another accidentally. </a:t>
            </a:r>
          </a:p>
          <a:p>
            <a:pPr lvl="0" algn="just" fontAlgn="base"/>
            <a:r>
              <a:rPr lang="en-US" sz="3200" dirty="0" smtClean="0"/>
              <a:t>The wheat imported to India from the USA under PL-480 scheme were contaminated with seeds of </a:t>
            </a:r>
            <a:r>
              <a:rPr lang="en-US" sz="3200" i="1" dirty="0" err="1" smtClean="0"/>
              <a:t>Parthenium</a:t>
            </a:r>
            <a:r>
              <a:rPr lang="en-US" sz="3200" i="1" dirty="0" smtClean="0"/>
              <a:t> </a:t>
            </a:r>
            <a:r>
              <a:rPr lang="en-US" sz="3200" i="1" dirty="0" err="1" smtClean="0"/>
              <a:t>hysterophorus</a:t>
            </a:r>
            <a:r>
              <a:rPr lang="en-US" sz="3200" dirty="0" smtClean="0"/>
              <a:t>, the congress grass and </a:t>
            </a:r>
            <a:r>
              <a:rPr lang="en-US" sz="3200" i="1" dirty="0" err="1" smtClean="0"/>
              <a:t>Agrostemma</a:t>
            </a:r>
            <a:r>
              <a:rPr lang="en-US" sz="3200" i="1" dirty="0" smtClean="0"/>
              <a:t> </a:t>
            </a:r>
            <a:r>
              <a:rPr lang="en-US" sz="3200" i="1" dirty="0" err="1" smtClean="0"/>
              <a:t>githago</a:t>
            </a:r>
            <a:r>
              <a:rPr lang="en-US" sz="3200" dirty="0" smtClean="0"/>
              <a:t>, the corn cockle.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lnSpcReduction="10000"/>
          </a:bodyPr>
          <a:lstStyle/>
          <a:p>
            <a:pPr algn="just" fontAlgn="base">
              <a:buNone/>
            </a:pPr>
            <a:r>
              <a:rPr lang="en-US" sz="2300" b="1" dirty="0" smtClean="0">
                <a:solidFill>
                  <a:srgbClr val="FF0000"/>
                </a:solidFill>
              </a:rPr>
              <a:t>A. Major causes for loss of biodiversity (Threats to Biodiversity)</a:t>
            </a:r>
          </a:p>
          <a:p>
            <a:pPr algn="just" fontAlgn="base">
              <a:buNone/>
            </a:pPr>
            <a:r>
              <a:rPr lang="en-US" sz="3200" b="1" dirty="0" smtClean="0">
                <a:solidFill>
                  <a:srgbClr val="7030A0"/>
                </a:solidFill>
              </a:rPr>
              <a:t>6. Introduction of Exotic Species:</a:t>
            </a:r>
            <a:endParaRPr lang="en-US" sz="3200" b="1" i="1" dirty="0" smtClean="0">
              <a:solidFill>
                <a:srgbClr val="7030A0"/>
              </a:solidFill>
            </a:endParaRPr>
          </a:p>
          <a:p>
            <a:pPr lvl="0" algn="just" fontAlgn="base"/>
            <a:r>
              <a:rPr lang="en-US" sz="3200" dirty="0" smtClean="0"/>
              <a:t>Both of these plants have spread throughout India as a pernicious weed in wheat fields. </a:t>
            </a:r>
          </a:p>
          <a:p>
            <a:pPr lvl="0" algn="just" fontAlgn="base"/>
            <a:r>
              <a:rPr lang="en-US" sz="3200" dirty="0" smtClean="0"/>
              <a:t>Water hyacinth, </a:t>
            </a:r>
            <a:r>
              <a:rPr lang="en-US" sz="3200" i="1" dirty="0" err="1" smtClean="0"/>
              <a:t>Eichornia</a:t>
            </a:r>
            <a:r>
              <a:rPr lang="en-US" sz="3200" i="1" dirty="0" smtClean="0"/>
              <a:t> </a:t>
            </a:r>
            <a:r>
              <a:rPr lang="en-US" sz="3200" i="1" dirty="0" err="1" smtClean="0"/>
              <a:t>crassipes</a:t>
            </a:r>
            <a:r>
              <a:rPr lang="en-US" sz="3200" dirty="0" smtClean="0"/>
              <a:t>, was introduced in 1914 in West Bengal.</a:t>
            </a:r>
          </a:p>
          <a:p>
            <a:pPr lvl="0" algn="just" fontAlgn="base"/>
            <a:r>
              <a:rPr lang="en-US" sz="3200" dirty="0" smtClean="0"/>
              <a:t>This plant grows vigorously and result in the formation of thick mat on the water surface.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a:bodyPr>
          <a:lstStyle/>
          <a:p>
            <a:pPr algn="just" fontAlgn="base">
              <a:buNone/>
            </a:pPr>
            <a:r>
              <a:rPr lang="en-US" sz="2300" b="1" dirty="0" smtClean="0">
                <a:solidFill>
                  <a:srgbClr val="FF0000"/>
                </a:solidFill>
              </a:rPr>
              <a:t>A. Major causes for loss of biodiversity (Threats to Biodiversity)</a:t>
            </a:r>
          </a:p>
          <a:p>
            <a:pPr algn="just" fontAlgn="base">
              <a:buNone/>
            </a:pPr>
            <a:r>
              <a:rPr lang="en-US" sz="3200" b="1" dirty="0" smtClean="0">
                <a:solidFill>
                  <a:srgbClr val="7030A0"/>
                </a:solidFill>
              </a:rPr>
              <a:t>6. Introduction of Exotic Species:</a:t>
            </a:r>
            <a:endParaRPr lang="en-US" sz="3200" b="1" i="1" dirty="0" smtClean="0">
              <a:solidFill>
                <a:srgbClr val="7030A0"/>
              </a:solidFill>
            </a:endParaRPr>
          </a:p>
          <a:p>
            <a:pPr lvl="0" algn="just" fontAlgn="base"/>
            <a:r>
              <a:rPr lang="en-US" sz="3200" dirty="0" smtClean="0"/>
              <a:t>It promotes water logged conditions. </a:t>
            </a:r>
          </a:p>
          <a:p>
            <a:pPr lvl="0" algn="just" fontAlgn="base"/>
            <a:r>
              <a:rPr lang="en-US" sz="3200" dirty="0" smtClean="0"/>
              <a:t>A number of useful water plants are displaced by these vigorous but useless plants. </a:t>
            </a:r>
          </a:p>
          <a:p>
            <a:pPr algn="just"/>
            <a:r>
              <a:rPr lang="en-US" sz="3200" dirty="0" smtClean="0"/>
              <a:t>There is an overall reduction in biodiversity wherever these exotic weeds migrate.</a:t>
            </a:r>
            <a:endParaRPr lang="en-US" sz="3200" b="1" i="1" dirty="0" smtClean="0">
              <a:solidFill>
                <a:srgbClr val="7030A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a:bodyPr>
          <a:lstStyle/>
          <a:p>
            <a:pPr algn="just" fontAlgn="base">
              <a:buNone/>
            </a:pPr>
            <a:r>
              <a:rPr lang="en-US" sz="2300" b="1" dirty="0" smtClean="0">
                <a:solidFill>
                  <a:srgbClr val="FF0000"/>
                </a:solidFill>
              </a:rPr>
              <a:t>A. Major causes for loss of biodiversity (Threats to Biodiversity)</a:t>
            </a:r>
          </a:p>
          <a:p>
            <a:pPr algn="just" fontAlgn="base">
              <a:buNone/>
            </a:pPr>
            <a:r>
              <a:rPr lang="en-US" sz="3200" b="1" dirty="0" smtClean="0">
                <a:solidFill>
                  <a:srgbClr val="7030A0"/>
                </a:solidFill>
              </a:rPr>
              <a:t>7. Pollution:</a:t>
            </a:r>
          </a:p>
          <a:p>
            <a:pPr lvl="0" algn="just" fontAlgn="base"/>
            <a:r>
              <a:rPr lang="en-US" sz="3200" dirty="0" smtClean="0"/>
              <a:t>Pollution alters the natural habitat. </a:t>
            </a:r>
          </a:p>
          <a:p>
            <a:pPr lvl="0" algn="just" fontAlgn="base"/>
            <a:r>
              <a:rPr lang="en-US" sz="3200" dirty="0" smtClean="0"/>
              <a:t>Water pollution especially injurious to the biotic components of estuary and coastal ecosystems. </a:t>
            </a:r>
          </a:p>
          <a:p>
            <a:pPr algn="just" fontAlgn="base"/>
            <a:r>
              <a:rPr lang="en-US" sz="3200" dirty="0" smtClean="0"/>
              <a:t>Toxic wastes entering the water bodies disturb the food chain and so the aquatic ecosystems.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a:bodyPr>
          <a:lstStyle/>
          <a:p>
            <a:pPr algn="just" fontAlgn="base">
              <a:buNone/>
            </a:pPr>
            <a:r>
              <a:rPr lang="en-US" sz="2300" b="1" dirty="0" smtClean="0">
                <a:solidFill>
                  <a:srgbClr val="FF0000"/>
                </a:solidFill>
              </a:rPr>
              <a:t>A. Major causes for loss of biodiversity (Threats to Biodiversity)</a:t>
            </a:r>
          </a:p>
          <a:p>
            <a:pPr algn="just" fontAlgn="base">
              <a:buNone/>
            </a:pPr>
            <a:r>
              <a:rPr lang="en-US" sz="3200" b="1" dirty="0" smtClean="0">
                <a:solidFill>
                  <a:srgbClr val="7030A0"/>
                </a:solidFill>
              </a:rPr>
              <a:t>7. Pollution:</a:t>
            </a:r>
          </a:p>
          <a:p>
            <a:pPr lvl="0" algn="just" fontAlgn="base"/>
            <a:r>
              <a:rPr lang="en-US" sz="3200" dirty="0" smtClean="0"/>
              <a:t>Insecticides, pesticides, </a:t>
            </a:r>
            <a:r>
              <a:rPr lang="en-US" sz="3200" dirty="0" err="1" smtClean="0"/>
              <a:t>Sulphur</a:t>
            </a:r>
            <a:r>
              <a:rPr lang="en-US" sz="3200" dirty="0" smtClean="0"/>
              <a:t> and nitrogen oxides, acid rain, ozone depletion and global warming too, affect adversely the plant and animal species.</a:t>
            </a:r>
          </a:p>
          <a:p>
            <a:pPr lvl="0" algn="just" fontAlgn="base"/>
            <a:r>
              <a:rPr lang="en-US" sz="3200" dirty="0" smtClean="0"/>
              <a:t>The impact of coastal pollution is also very important.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a:bodyPr>
          <a:lstStyle/>
          <a:p>
            <a:pPr algn="just" fontAlgn="base">
              <a:buNone/>
            </a:pPr>
            <a:r>
              <a:rPr lang="en-US" sz="2300" b="1" dirty="0" smtClean="0">
                <a:solidFill>
                  <a:srgbClr val="FF0000"/>
                </a:solidFill>
              </a:rPr>
              <a:t>A. Major causes for loss of biodiversity (Threats to Biodiversity)</a:t>
            </a:r>
          </a:p>
          <a:p>
            <a:pPr algn="just" fontAlgn="base">
              <a:buNone/>
            </a:pPr>
            <a:r>
              <a:rPr lang="en-US" sz="3200" b="1" dirty="0" smtClean="0">
                <a:solidFill>
                  <a:srgbClr val="7030A0"/>
                </a:solidFill>
              </a:rPr>
              <a:t>7. Pollution:</a:t>
            </a:r>
          </a:p>
          <a:p>
            <a:pPr lvl="0" algn="just" fontAlgn="base"/>
            <a:r>
              <a:rPr lang="en-US" sz="3200" dirty="0" smtClean="0"/>
              <a:t>It is seen that coral reefs are being threatened by pollution from industrialization, oil transport and offshore mining along the coastal areas.</a:t>
            </a:r>
          </a:p>
          <a:p>
            <a:pPr lvl="0" algn="just" fontAlgn="base"/>
            <a:r>
              <a:rPr lang="en-US" sz="3200" dirty="0" smtClean="0"/>
              <a:t>Noise pollution is also the cause of wildlife extinction.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a:bodyPr>
          <a:lstStyle/>
          <a:p>
            <a:pPr algn="just" fontAlgn="base">
              <a:buNone/>
            </a:pPr>
            <a:r>
              <a:rPr lang="en-US" sz="2300" b="1" dirty="0" smtClean="0">
                <a:solidFill>
                  <a:srgbClr val="FF0000"/>
                </a:solidFill>
              </a:rPr>
              <a:t>A. Major causes for loss of biodiversity (Threats to Biodiversity)</a:t>
            </a:r>
          </a:p>
          <a:p>
            <a:pPr algn="just" fontAlgn="base">
              <a:buNone/>
            </a:pPr>
            <a:r>
              <a:rPr lang="en-US" sz="3200" b="1" dirty="0" smtClean="0">
                <a:solidFill>
                  <a:srgbClr val="7030A0"/>
                </a:solidFill>
              </a:rPr>
              <a:t>7. Pollution:</a:t>
            </a:r>
          </a:p>
          <a:p>
            <a:pPr lvl="0" algn="just" fontAlgn="base"/>
            <a:r>
              <a:rPr lang="en-US" sz="3200" dirty="0" smtClean="0"/>
              <a:t>This has been evidenced by the study by the Canadian Wildlife Protection Fund. </a:t>
            </a:r>
          </a:p>
          <a:p>
            <a:pPr algn="just"/>
            <a:r>
              <a:rPr lang="en-US" sz="3200" dirty="0" smtClean="0"/>
              <a:t>According to a study, Arctic Whales are seen on the verge of extinction as a result of increasing noise of ships, particularly ice-breakers and tankers.</a:t>
            </a:r>
            <a:endParaRPr lang="en-US" sz="3200" b="1" i="1" dirty="0" smtClean="0">
              <a:solidFill>
                <a:srgbClr val="7030A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a:bodyPr>
          <a:lstStyle/>
          <a:p>
            <a:pPr algn="just" fontAlgn="base">
              <a:buNone/>
            </a:pPr>
            <a:r>
              <a:rPr lang="en-US" sz="2300" b="1" dirty="0" smtClean="0">
                <a:solidFill>
                  <a:srgbClr val="FF0000"/>
                </a:solidFill>
              </a:rPr>
              <a:t>A. Major causes for loss of biodiversity (Threats to Biodiversity)</a:t>
            </a:r>
          </a:p>
          <a:p>
            <a:pPr algn="just" fontAlgn="base">
              <a:buNone/>
            </a:pPr>
            <a:r>
              <a:rPr lang="en-US" sz="3200" b="1" dirty="0" smtClean="0">
                <a:solidFill>
                  <a:srgbClr val="7030A0"/>
                </a:solidFill>
              </a:rPr>
              <a:t>8. Control of Pests and Predators:</a:t>
            </a:r>
          </a:p>
          <a:p>
            <a:pPr algn="just" fontAlgn="base"/>
            <a:r>
              <a:rPr lang="en-US" sz="3200" dirty="0" smtClean="0"/>
              <a:t>Predator and pest control measures, generally kill predators that are a component of balanced ecosystem and may also indiscriminately kill non-target species.</a:t>
            </a:r>
            <a:endParaRPr lang="en-US" sz="3200" b="1" i="1" dirty="0" smtClean="0">
              <a:solidFill>
                <a:srgbClr val="7030A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fontScale="92500" lnSpcReduction="10000"/>
          </a:bodyPr>
          <a:lstStyle/>
          <a:p>
            <a:pPr algn="just" fontAlgn="base">
              <a:buNone/>
            </a:pPr>
            <a:r>
              <a:rPr lang="en-US" sz="2300" b="1" dirty="0" smtClean="0">
                <a:solidFill>
                  <a:srgbClr val="FF0000"/>
                </a:solidFill>
              </a:rPr>
              <a:t>A. Major causes for loss of biodiversity (Threats to Biodiversity)</a:t>
            </a:r>
          </a:p>
          <a:p>
            <a:pPr algn="just" fontAlgn="base">
              <a:buNone/>
            </a:pPr>
            <a:r>
              <a:rPr lang="en-US" sz="3200" b="1" dirty="0" smtClean="0">
                <a:solidFill>
                  <a:srgbClr val="7030A0"/>
                </a:solidFill>
              </a:rPr>
              <a:t>9. Natural Calamities:</a:t>
            </a:r>
          </a:p>
          <a:p>
            <a:pPr lvl="0" algn="just" fontAlgn="base"/>
            <a:r>
              <a:rPr lang="en-US" sz="3200" dirty="0" smtClean="0"/>
              <a:t>Natural calamities, such as floods, draught, forest fires, earth-quakes, volcanic eruptions, epidemics etc. sometimes take a heavy toll of plant and animal life. </a:t>
            </a:r>
          </a:p>
          <a:p>
            <a:pPr lvl="0" algn="just" fontAlgn="base"/>
            <a:r>
              <a:rPr lang="en-US" sz="3200" dirty="0" smtClean="0"/>
              <a:t>Floods are frequent in moist tropical regions of the world which inundate much of the ground vegetation, trap a large number of animals while leading away soil nutrients.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a:bodyPr>
          <a:lstStyle/>
          <a:p>
            <a:pPr algn="just" fontAlgn="base">
              <a:buNone/>
            </a:pPr>
            <a:r>
              <a:rPr lang="en-US" sz="2300" b="1" dirty="0" smtClean="0">
                <a:solidFill>
                  <a:srgbClr val="FF0000"/>
                </a:solidFill>
              </a:rPr>
              <a:t>A. Major causes for loss of biodiversity (Threats to Biodiversity)</a:t>
            </a:r>
          </a:p>
          <a:p>
            <a:pPr algn="just" fontAlgn="base">
              <a:buNone/>
            </a:pPr>
            <a:r>
              <a:rPr lang="en-US" sz="3200" b="1" dirty="0" smtClean="0">
                <a:solidFill>
                  <a:srgbClr val="7030A0"/>
                </a:solidFill>
              </a:rPr>
              <a:t>9. Natural Calamities:</a:t>
            </a:r>
          </a:p>
          <a:p>
            <a:pPr lvl="0" algn="just" fontAlgn="base"/>
            <a:r>
              <a:rPr lang="en-US" sz="3200" dirty="0" smtClean="0"/>
              <a:t>Failure of monsoon in succession for two or three years dries up ground vegetation and as the subsurface water table recedes trees are also affected. </a:t>
            </a:r>
          </a:p>
          <a:p>
            <a:pPr lvl="0" algn="just" fontAlgn="base"/>
            <a:r>
              <a:rPr lang="en-US" sz="3200" dirty="0" smtClean="0"/>
              <a:t>With plant life animals also suffer.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fontScale="92500"/>
          </a:bodyPr>
          <a:lstStyle/>
          <a:p>
            <a:pPr algn="just" fontAlgn="base">
              <a:buNone/>
            </a:pPr>
            <a:r>
              <a:rPr lang="en-US" sz="2000" b="1" dirty="0" smtClean="0">
                <a:solidFill>
                  <a:srgbClr val="FF0000"/>
                </a:solidFill>
              </a:rPr>
              <a:t>A. Major causes for loss of biodiversity (Threats to Biodiversity)</a:t>
            </a:r>
          </a:p>
          <a:p>
            <a:pPr algn="just" fontAlgn="base">
              <a:buNone/>
            </a:pPr>
            <a:r>
              <a:rPr lang="en-US" sz="3200" b="1" dirty="0" smtClean="0">
                <a:solidFill>
                  <a:srgbClr val="7030A0"/>
                </a:solidFill>
              </a:rPr>
              <a:t>1. Destruction of Habitat:</a:t>
            </a:r>
            <a:endParaRPr lang="en-US" sz="3200" b="1" i="1" dirty="0" smtClean="0">
              <a:solidFill>
                <a:srgbClr val="7030A0"/>
              </a:solidFill>
            </a:endParaRPr>
          </a:p>
          <a:p>
            <a:pPr lvl="0" algn="just" fontAlgn="base"/>
            <a:r>
              <a:rPr lang="en-US" sz="3200" dirty="0" smtClean="0"/>
              <a:t>The natural habitat may be destroyed by man for his settlement, agriculture, mining, industries, </a:t>
            </a:r>
            <a:r>
              <a:rPr lang="en-US" sz="3000" dirty="0" smtClean="0"/>
              <a:t>highway construction,</a:t>
            </a:r>
            <a:r>
              <a:rPr lang="en-US" sz="3200" dirty="0" smtClean="0"/>
              <a:t> dam building etc.</a:t>
            </a:r>
          </a:p>
          <a:p>
            <a:pPr lvl="0" algn="just" fontAlgn="base"/>
            <a:r>
              <a:rPr lang="en-US" sz="3200" dirty="0" smtClean="0"/>
              <a:t>As a consequence, the species must either adapt to the changes in the environment, move elsewhere or may succumb to predation, starvation or disease and eventually die. </a:t>
            </a:r>
          </a:p>
          <a:p>
            <a:pPr algn="just" fontAlgn="base">
              <a:buNone/>
            </a:pPr>
            <a:endParaRPr lang="en-US" sz="3200" dirty="0" smtClean="0">
              <a:solidFill>
                <a:srgbClr val="FF000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a:bodyPr>
          <a:lstStyle/>
          <a:p>
            <a:pPr algn="just" fontAlgn="base">
              <a:buNone/>
            </a:pPr>
            <a:r>
              <a:rPr lang="en-US" sz="2300" b="1" dirty="0" smtClean="0">
                <a:solidFill>
                  <a:srgbClr val="FF0000"/>
                </a:solidFill>
              </a:rPr>
              <a:t>A. Major causes for loss of biodiversity (Threats to Biodiversity)</a:t>
            </a:r>
          </a:p>
          <a:p>
            <a:pPr algn="just" fontAlgn="base">
              <a:buNone/>
            </a:pPr>
            <a:r>
              <a:rPr lang="en-US" sz="3200" b="1" dirty="0" smtClean="0">
                <a:solidFill>
                  <a:srgbClr val="7030A0"/>
                </a:solidFill>
              </a:rPr>
              <a:t>9. Natural Calamities:</a:t>
            </a:r>
          </a:p>
          <a:p>
            <a:pPr lvl="0" algn="just" fontAlgn="base"/>
            <a:r>
              <a:rPr lang="en-US" sz="3200" dirty="0" smtClean="0"/>
              <a:t>Forest fires in densely wooded localities often reduce to ashes a large number of plant and animal species and so do earthquakes. </a:t>
            </a:r>
          </a:p>
          <a:p>
            <a:pPr lvl="0" algn="just" fontAlgn="base"/>
            <a:r>
              <a:rPr lang="en-US" sz="3200" dirty="0" smtClean="0"/>
              <a:t>Volcanic eruptions may at times completely destroy plant and animal life in its surrounding areas.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a:bodyPr>
          <a:lstStyle/>
          <a:p>
            <a:pPr algn="just" fontAlgn="base">
              <a:buNone/>
            </a:pPr>
            <a:r>
              <a:rPr lang="en-US" sz="2300" b="1" dirty="0" smtClean="0">
                <a:solidFill>
                  <a:srgbClr val="FF0000"/>
                </a:solidFill>
              </a:rPr>
              <a:t>A. Major causes for loss of biodiversity (Threats to Biodiversity)</a:t>
            </a:r>
          </a:p>
          <a:p>
            <a:pPr algn="just" fontAlgn="base">
              <a:buNone/>
            </a:pPr>
            <a:r>
              <a:rPr lang="en-US" sz="3200" b="1" dirty="0" smtClean="0">
                <a:solidFill>
                  <a:srgbClr val="7030A0"/>
                </a:solidFill>
              </a:rPr>
              <a:t>9. Natural Calamities:</a:t>
            </a:r>
          </a:p>
          <a:p>
            <a:pPr lvl="0" algn="just" fontAlgn="base"/>
            <a:r>
              <a:rPr lang="en-US" sz="3200" dirty="0" smtClean="0"/>
              <a:t>Epidemics sometimes destroy large portions of a natural population. </a:t>
            </a:r>
          </a:p>
          <a:p>
            <a:pPr algn="just"/>
            <a:r>
              <a:rPr lang="en-US" sz="3200" dirty="0" smtClean="0"/>
              <a:t>In nature such episodes are usually confined to specific plant or animal populations as the pathogen is often specific to particular species or group of species.</a:t>
            </a:r>
            <a:endParaRPr lang="en-US" sz="3200" b="1" i="1" dirty="0" smtClean="0">
              <a:solidFill>
                <a:srgbClr val="7030A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fontScale="92500" lnSpcReduction="10000"/>
          </a:bodyPr>
          <a:lstStyle/>
          <a:p>
            <a:pPr algn="just" fontAlgn="base">
              <a:buNone/>
            </a:pPr>
            <a:r>
              <a:rPr lang="en-US" sz="2300" b="1" dirty="0" smtClean="0">
                <a:solidFill>
                  <a:srgbClr val="FF0000"/>
                </a:solidFill>
              </a:rPr>
              <a:t>A. Major causes for loss of biodiversity (Threats to Biodiversity)</a:t>
            </a:r>
          </a:p>
          <a:p>
            <a:pPr algn="just" fontAlgn="base">
              <a:buNone/>
            </a:pPr>
            <a:r>
              <a:rPr lang="en-US" sz="3200" b="1" dirty="0" smtClean="0">
                <a:solidFill>
                  <a:srgbClr val="7030A0"/>
                </a:solidFill>
              </a:rPr>
              <a:t>10. Other Factors:</a:t>
            </a:r>
          </a:p>
          <a:p>
            <a:pPr lvl="0" algn="just" fontAlgn="base"/>
            <a:r>
              <a:rPr lang="en-US" sz="3200" b="1" dirty="0" smtClean="0"/>
              <a:t>Other Ecological Factors that may also Contribute to the Extinction of Plant and Animal Diversity are as follows:</a:t>
            </a:r>
            <a:endParaRPr lang="en-US" sz="3200" dirty="0" smtClean="0"/>
          </a:p>
          <a:p>
            <a:pPr lvl="0" algn="just" fontAlgn="base">
              <a:buNone/>
            </a:pPr>
            <a:r>
              <a:rPr lang="en-US" sz="3200" dirty="0" smtClean="0"/>
              <a:t>(a) Distribution range—The smaller the range of distribution, the greater the threat of extinction</a:t>
            </a:r>
          </a:p>
          <a:p>
            <a:pPr lvl="0" algn="just" fontAlgn="base">
              <a:buNone/>
            </a:pPr>
            <a:r>
              <a:rPr lang="en-US" sz="3200" dirty="0" smtClean="0"/>
              <a:t>(b) Degree of specialization— The more specialized an organism is, the more vulnerable it is to extinction</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fontScale="92500" lnSpcReduction="10000"/>
          </a:bodyPr>
          <a:lstStyle/>
          <a:p>
            <a:pPr algn="just" fontAlgn="base">
              <a:buNone/>
            </a:pPr>
            <a:r>
              <a:rPr lang="en-US" sz="2300" b="1" dirty="0" smtClean="0">
                <a:solidFill>
                  <a:srgbClr val="FF0000"/>
                </a:solidFill>
              </a:rPr>
              <a:t>A. Major causes for loss of biodiversity (Threats to Biodiversity)</a:t>
            </a:r>
          </a:p>
          <a:p>
            <a:pPr algn="just" fontAlgn="base">
              <a:buNone/>
            </a:pPr>
            <a:r>
              <a:rPr lang="en-US" sz="3200" b="1" dirty="0" smtClean="0">
                <a:solidFill>
                  <a:srgbClr val="7030A0"/>
                </a:solidFill>
              </a:rPr>
              <a:t>10. Other Factors:</a:t>
            </a:r>
          </a:p>
          <a:p>
            <a:pPr lvl="0" algn="just" fontAlgn="base"/>
            <a:r>
              <a:rPr lang="en-US" sz="3200" b="1" dirty="0" smtClean="0"/>
              <a:t>Other Ecological Factors that may also Contribute to the Extinction of Plant and Animal Diversity are as follows:</a:t>
            </a:r>
            <a:endParaRPr lang="en-US" sz="3200" dirty="0" smtClean="0"/>
          </a:p>
          <a:p>
            <a:pPr lvl="0" algn="just" fontAlgn="base">
              <a:buNone/>
            </a:pPr>
            <a:r>
              <a:rPr lang="en-US" sz="3200" dirty="0" smtClean="0"/>
              <a:t>(c) Position of the organism in the food chain—The higher the organism in food chain, the more susceptible it becomes</a:t>
            </a:r>
          </a:p>
          <a:p>
            <a:pPr algn="just">
              <a:buNone/>
            </a:pPr>
            <a:r>
              <a:rPr lang="en-US" sz="3200" dirty="0" smtClean="0"/>
              <a:t>(d) Reproductive rate—Large organisms tend to produce fewer off springs at widely intervals.</a:t>
            </a:r>
            <a:endParaRPr lang="en-US" sz="3200" b="1" dirty="0" smtClean="0">
              <a:solidFill>
                <a:srgbClr val="7030A0"/>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a:bodyPr>
          <a:lstStyle/>
          <a:p>
            <a:pPr algn="just" fontAlgn="base">
              <a:buNone/>
            </a:pPr>
            <a:r>
              <a:rPr lang="en-US" sz="2300" b="1" dirty="0" smtClean="0">
                <a:solidFill>
                  <a:srgbClr val="FF0000"/>
                </a:solidFill>
              </a:rPr>
              <a:t>B. </a:t>
            </a:r>
            <a:r>
              <a:rPr lang="en-US" sz="2000" b="1" dirty="0" smtClean="0">
                <a:solidFill>
                  <a:srgbClr val="FF0000"/>
                </a:solidFill>
              </a:rPr>
              <a:t>Threatened categories / Listing of threatened Biodiversity</a:t>
            </a:r>
            <a:endParaRPr lang="en-US" sz="2300" b="1" dirty="0" smtClean="0">
              <a:solidFill>
                <a:srgbClr val="FF0000"/>
              </a:solidFill>
            </a:endParaRPr>
          </a:p>
          <a:p>
            <a:pPr algn="just"/>
            <a:r>
              <a:rPr lang="en-US" sz="3200" dirty="0" smtClean="0"/>
              <a:t>The major IUCN threatened categories (IUCN Red List Categories, 1995) are-</a:t>
            </a:r>
          </a:p>
          <a:p>
            <a:pPr lvl="0">
              <a:buNone/>
            </a:pPr>
            <a:r>
              <a:rPr lang="en-US" sz="3200" b="1" dirty="0" err="1" smtClean="0"/>
              <a:t>i</a:t>
            </a:r>
            <a:r>
              <a:rPr lang="en-US" sz="3200" b="1" dirty="0" smtClean="0"/>
              <a:t>.   Extinct (EX)</a:t>
            </a:r>
            <a:endParaRPr lang="en-US" sz="3200" dirty="0" smtClean="0"/>
          </a:p>
          <a:p>
            <a:pPr lvl="0">
              <a:buNone/>
            </a:pPr>
            <a:r>
              <a:rPr lang="en-US" sz="3200" b="1" dirty="0" smtClean="0"/>
              <a:t>ii.  Endangered (EN)</a:t>
            </a:r>
            <a:endParaRPr lang="en-US" sz="3200" dirty="0" smtClean="0"/>
          </a:p>
          <a:p>
            <a:pPr lvl="0" fontAlgn="base">
              <a:buNone/>
            </a:pPr>
            <a:r>
              <a:rPr lang="en-US" sz="3200" b="1" dirty="0" smtClean="0"/>
              <a:t>iii. Vulnerable (VU)</a:t>
            </a:r>
            <a:endParaRPr lang="en-US" sz="3200" dirty="0" smtClean="0"/>
          </a:p>
          <a:p>
            <a:pPr lvl="0" fontAlgn="base">
              <a:buNone/>
            </a:pPr>
            <a:r>
              <a:rPr lang="en-US" sz="3200" b="1" dirty="0" smtClean="0"/>
              <a:t>iv.  Rare (R)</a:t>
            </a:r>
            <a:endParaRPr lang="en-US" sz="3200" dirty="0" smtClean="0"/>
          </a:p>
          <a:p>
            <a:pPr lvl="0" fontAlgn="base">
              <a:buNone/>
            </a:pPr>
            <a:r>
              <a:rPr lang="en-US" sz="3200" b="1" dirty="0" smtClean="0"/>
              <a:t>v.   Indeterminate (I)</a:t>
            </a:r>
            <a:endParaRPr lang="en-US" sz="3200" dirty="0" smtClean="0"/>
          </a:p>
          <a:p>
            <a:pPr algn="just">
              <a:buNone/>
            </a:pPr>
            <a:endParaRPr lang="en-US" sz="3200"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fontScale="92500" lnSpcReduction="10000"/>
          </a:bodyPr>
          <a:lstStyle/>
          <a:p>
            <a:pPr algn="just" fontAlgn="base">
              <a:buNone/>
            </a:pPr>
            <a:r>
              <a:rPr lang="en-US" sz="2300" b="1" dirty="0" err="1" smtClean="0">
                <a:solidFill>
                  <a:srgbClr val="FF0000"/>
                </a:solidFill>
              </a:rPr>
              <a:t>B.</a:t>
            </a:r>
            <a:r>
              <a:rPr lang="en-US" sz="2000" b="1" dirty="0" err="1" smtClean="0">
                <a:solidFill>
                  <a:srgbClr val="FF0000"/>
                </a:solidFill>
              </a:rPr>
              <a:t>Threatened</a:t>
            </a:r>
            <a:r>
              <a:rPr lang="en-US" sz="2000" b="1" dirty="0" smtClean="0">
                <a:solidFill>
                  <a:srgbClr val="FF0000"/>
                </a:solidFill>
              </a:rPr>
              <a:t> categories / Listing of threatened Biodiversity</a:t>
            </a:r>
            <a:endParaRPr lang="en-US" sz="2300" b="1" dirty="0" smtClean="0">
              <a:solidFill>
                <a:srgbClr val="FF0000"/>
              </a:solidFill>
            </a:endParaRPr>
          </a:p>
          <a:p>
            <a:pPr algn="just" fontAlgn="base">
              <a:buNone/>
            </a:pPr>
            <a:r>
              <a:rPr lang="en-US" sz="3200" b="1" dirty="0" err="1" smtClean="0">
                <a:solidFill>
                  <a:srgbClr val="0070C0"/>
                </a:solidFill>
              </a:rPr>
              <a:t>i</a:t>
            </a:r>
            <a:r>
              <a:rPr lang="en-US" sz="3200" b="1" dirty="0" smtClean="0">
                <a:solidFill>
                  <a:srgbClr val="0070C0"/>
                </a:solidFill>
              </a:rPr>
              <a:t>) Extinct (EX)</a:t>
            </a:r>
            <a:endParaRPr lang="en-US" sz="3200" dirty="0" smtClean="0">
              <a:solidFill>
                <a:srgbClr val="0070C0"/>
              </a:solidFill>
            </a:endParaRPr>
          </a:p>
          <a:p>
            <a:pPr lvl="0" algn="just" fontAlgn="base"/>
            <a:r>
              <a:rPr lang="en-US" sz="3200" dirty="0" smtClean="0"/>
              <a:t>Species not definitely located in the wild during the past fifty years but which may survive in cultivation are known as Extinct. </a:t>
            </a:r>
          </a:p>
          <a:p>
            <a:pPr lvl="0" algn="just" fontAlgn="base"/>
            <a:r>
              <a:rPr lang="en-US" sz="3200" dirty="0" smtClean="0"/>
              <a:t>Some authors suggest that ‘Extinct’ should denote those </a:t>
            </a:r>
            <a:r>
              <a:rPr lang="en-US" sz="3200" dirty="0" err="1" smtClean="0"/>
              <a:t>taxa</a:t>
            </a:r>
            <a:r>
              <a:rPr lang="en-US" sz="3200" dirty="0" smtClean="0"/>
              <a:t> that have been totally lost and that the terminology </a:t>
            </a:r>
            <a:r>
              <a:rPr lang="en-US" sz="3200" b="1" dirty="0" smtClean="0"/>
              <a:t>‘Extinct in the wild’</a:t>
            </a:r>
            <a:r>
              <a:rPr lang="en-US" sz="3200" dirty="0" smtClean="0"/>
              <a:t> should be used to refer to species lost in the wild.</a:t>
            </a:r>
          </a:p>
          <a:p>
            <a:pPr algn="just">
              <a:buNone/>
            </a:pPr>
            <a:endParaRPr lang="en-US" sz="32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fontScale="92500" lnSpcReduction="10000"/>
          </a:bodyPr>
          <a:lstStyle/>
          <a:p>
            <a:pPr algn="just" fontAlgn="base">
              <a:buNone/>
            </a:pPr>
            <a:r>
              <a:rPr lang="en-US" sz="2300" b="1" dirty="0" err="1" smtClean="0">
                <a:solidFill>
                  <a:srgbClr val="FF0000"/>
                </a:solidFill>
              </a:rPr>
              <a:t>B.</a:t>
            </a:r>
            <a:r>
              <a:rPr lang="en-US" sz="2000" b="1" dirty="0" err="1" smtClean="0">
                <a:solidFill>
                  <a:srgbClr val="FF0000"/>
                </a:solidFill>
              </a:rPr>
              <a:t>Threatened</a:t>
            </a:r>
            <a:r>
              <a:rPr lang="en-US" sz="2000" b="1" dirty="0" smtClean="0">
                <a:solidFill>
                  <a:srgbClr val="FF0000"/>
                </a:solidFill>
              </a:rPr>
              <a:t> categories / Listing of threatened Biodiversity</a:t>
            </a:r>
            <a:endParaRPr lang="en-US" sz="2300" b="1" dirty="0" smtClean="0">
              <a:solidFill>
                <a:srgbClr val="FF0000"/>
              </a:solidFill>
            </a:endParaRPr>
          </a:p>
          <a:p>
            <a:pPr algn="just" fontAlgn="base">
              <a:buNone/>
            </a:pPr>
            <a:r>
              <a:rPr lang="en-US" sz="3200" b="1" dirty="0" smtClean="0">
                <a:solidFill>
                  <a:srgbClr val="0070C0"/>
                </a:solidFill>
              </a:rPr>
              <a:t>ii) Endangered (EN):</a:t>
            </a:r>
            <a:endParaRPr lang="en-US" sz="3200" dirty="0" smtClean="0">
              <a:solidFill>
                <a:srgbClr val="0070C0"/>
              </a:solidFill>
            </a:endParaRPr>
          </a:p>
          <a:p>
            <a:pPr lvl="0" algn="just" fontAlgn="base"/>
            <a:r>
              <a:rPr lang="en-US" sz="3200" dirty="0" smtClean="0"/>
              <a:t>Species in danger of extinction (within a few decades) and whose survival is unlikely if the causal factors continue to operate. </a:t>
            </a:r>
          </a:p>
          <a:p>
            <a:pPr lvl="0" algn="just" fontAlgn="base"/>
            <a:r>
              <a:rPr lang="en-US" sz="3200" dirty="0" smtClean="0"/>
              <a:t>Also included are </a:t>
            </a:r>
            <a:r>
              <a:rPr lang="en-US" sz="3200" dirty="0" err="1" smtClean="0"/>
              <a:t>taxa</a:t>
            </a:r>
            <a:r>
              <a:rPr lang="en-US" sz="3200" dirty="0" smtClean="0"/>
              <a:t> that may now be extinct even though seen in the wild in the past 50 years. </a:t>
            </a:r>
          </a:p>
          <a:p>
            <a:pPr lvl="0" algn="just" fontAlgn="base"/>
            <a:r>
              <a:rPr lang="en-US" sz="3200" dirty="0" smtClean="0"/>
              <a:t>There are total endangered 3,632 species.</a:t>
            </a:r>
          </a:p>
          <a:p>
            <a:pPr algn="just">
              <a:buNone/>
            </a:pPr>
            <a:endParaRPr lang="en-US" sz="32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a:bodyPr>
          <a:lstStyle/>
          <a:p>
            <a:pPr algn="just" fontAlgn="base">
              <a:buNone/>
            </a:pPr>
            <a:r>
              <a:rPr lang="en-US" sz="2300" b="1" dirty="0" err="1" smtClean="0">
                <a:solidFill>
                  <a:srgbClr val="FF0000"/>
                </a:solidFill>
              </a:rPr>
              <a:t>B.</a:t>
            </a:r>
            <a:r>
              <a:rPr lang="en-US" sz="2000" b="1" dirty="0" err="1" smtClean="0">
                <a:solidFill>
                  <a:srgbClr val="FF0000"/>
                </a:solidFill>
              </a:rPr>
              <a:t>Threatened</a:t>
            </a:r>
            <a:r>
              <a:rPr lang="en-US" sz="2000" b="1" dirty="0" smtClean="0">
                <a:solidFill>
                  <a:srgbClr val="FF0000"/>
                </a:solidFill>
              </a:rPr>
              <a:t> categories / Listing of threatened Biodiversity</a:t>
            </a:r>
            <a:endParaRPr lang="en-US" sz="2300" b="1" dirty="0" smtClean="0">
              <a:solidFill>
                <a:srgbClr val="FF0000"/>
              </a:solidFill>
            </a:endParaRPr>
          </a:p>
          <a:p>
            <a:pPr algn="just" fontAlgn="base">
              <a:buNone/>
            </a:pPr>
            <a:r>
              <a:rPr lang="en-US" sz="3200" b="1" dirty="0" smtClean="0">
                <a:solidFill>
                  <a:srgbClr val="0070C0"/>
                </a:solidFill>
              </a:rPr>
              <a:t>ii) Endangered (EN):</a:t>
            </a:r>
            <a:endParaRPr lang="en-US" sz="3200" dirty="0" smtClean="0">
              <a:solidFill>
                <a:srgbClr val="0070C0"/>
              </a:solidFill>
            </a:endParaRPr>
          </a:p>
          <a:p>
            <a:pPr lvl="0" algn="just" fontAlgn="base"/>
            <a:r>
              <a:rPr lang="en-US" sz="3200" dirty="0" smtClean="0"/>
              <a:t>The category Critically Endangered (CR) includes species that face an extremely high risk of extinction in the wild in the immediate future. </a:t>
            </a:r>
          </a:p>
          <a:p>
            <a:pPr lvl="0" algn="just" fontAlgn="base"/>
            <a:r>
              <a:rPr lang="en-US" sz="3200" dirty="0" smtClean="0"/>
              <a:t>These are characterized by 80% decline in the last 10 years, 100 km</a:t>
            </a:r>
            <a:r>
              <a:rPr lang="en-US" sz="3200" baseline="30000" dirty="0" smtClean="0"/>
              <a:t>2</a:t>
            </a:r>
            <a:r>
              <a:rPr lang="en-US" sz="3200" dirty="0" smtClean="0"/>
              <a:t> occupancy or 10 km</a:t>
            </a:r>
            <a:r>
              <a:rPr lang="en-US" sz="3200" baseline="30000" dirty="0" smtClean="0"/>
              <a:t>2</a:t>
            </a:r>
            <a:r>
              <a:rPr lang="en-US" sz="3200" dirty="0" smtClean="0"/>
              <a:t> in fragmented areas.</a:t>
            </a:r>
          </a:p>
          <a:p>
            <a:pPr algn="just">
              <a:buNone/>
            </a:pPr>
            <a:endParaRPr lang="en-US" sz="32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fontScale="92500"/>
          </a:bodyPr>
          <a:lstStyle/>
          <a:p>
            <a:pPr algn="just" fontAlgn="base">
              <a:buNone/>
            </a:pPr>
            <a:r>
              <a:rPr lang="en-US" sz="2300" b="1" dirty="0" err="1" smtClean="0">
                <a:solidFill>
                  <a:srgbClr val="FF0000"/>
                </a:solidFill>
              </a:rPr>
              <a:t>B.</a:t>
            </a:r>
            <a:r>
              <a:rPr lang="en-US" sz="2000" b="1" dirty="0" err="1" smtClean="0">
                <a:solidFill>
                  <a:srgbClr val="FF0000"/>
                </a:solidFill>
              </a:rPr>
              <a:t>Threatened</a:t>
            </a:r>
            <a:r>
              <a:rPr lang="en-US" sz="2000" b="1" dirty="0" smtClean="0">
                <a:solidFill>
                  <a:srgbClr val="FF0000"/>
                </a:solidFill>
              </a:rPr>
              <a:t> categories / Listing of threatened Biodiversity</a:t>
            </a:r>
            <a:endParaRPr lang="en-US" sz="2300" b="1" dirty="0" smtClean="0">
              <a:solidFill>
                <a:srgbClr val="FF0000"/>
              </a:solidFill>
            </a:endParaRPr>
          </a:p>
          <a:p>
            <a:pPr algn="just" fontAlgn="base">
              <a:buNone/>
            </a:pPr>
            <a:r>
              <a:rPr lang="en-US" sz="3200" b="1" dirty="0" smtClean="0">
                <a:solidFill>
                  <a:srgbClr val="0070C0"/>
                </a:solidFill>
              </a:rPr>
              <a:t>(iii) Vulnerable (VU):</a:t>
            </a:r>
            <a:endParaRPr lang="en-US" sz="3200" dirty="0" smtClean="0">
              <a:solidFill>
                <a:srgbClr val="0070C0"/>
              </a:solidFill>
            </a:endParaRPr>
          </a:p>
          <a:p>
            <a:pPr lvl="0" algn="just" fontAlgn="base"/>
            <a:r>
              <a:rPr lang="en-US" sz="3200" dirty="0" err="1" smtClean="0"/>
              <a:t>Taxa</a:t>
            </a:r>
            <a:r>
              <a:rPr lang="en-US" sz="3200" dirty="0" smtClean="0"/>
              <a:t> likely to move into the endangered category in near future if the causal factors continue to operate.</a:t>
            </a:r>
          </a:p>
          <a:p>
            <a:pPr lvl="0" algn="just" fontAlgn="base"/>
            <a:r>
              <a:rPr lang="en-US" sz="3200" dirty="0" smtClean="0"/>
              <a:t>Included in this category are </a:t>
            </a:r>
            <a:r>
              <a:rPr lang="en-US" sz="3200" dirty="0" err="1" smtClean="0"/>
              <a:t>taxa</a:t>
            </a:r>
            <a:r>
              <a:rPr lang="en-US" sz="3200" dirty="0" smtClean="0"/>
              <a:t> in which most or all populations decrease in size because of overexploitation, extensive destruction of habitat or other environmental disturbances.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a:bodyPr>
          <a:lstStyle/>
          <a:p>
            <a:pPr algn="just" fontAlgn="base">
              <a:buNone/>
            </a:pPr>
            <a:r>
              <a:rPr lang="en-US" sz="2300" b="1" dirty="0" err="1" smtClean="0">
                <a:solidFill>
                  <a:srgbClr val="FF0000"/>
                </a:solidFill>
              </a:rPr>
              <a:t>B.</a:t>
            </a:r>
            <a:r>
              <a:rPr lang="en-US" sz="2000" b="1" dirty="0" err="1" smtClean="0">
                <a:solidFill>
                  <a:srgbClr val="FF0000"/>
                </a:solidFill>
              </a:rPr>
              <a:t>Threatened</a:t>
            </a:r>
            <a:r>
              <a:rPr lang="en-US" sz="2000" b="1" dirty="0" smtClean="0">
                <a:solidFill>
                  <a:srgbClr val="FF0000"/>
                </a:solidFill>
              </a:rPr>
              <a:t> categories / Listing of threatened Biodiversity</a:t>
            </a:r>
            <a:endParaRPr lang="en-US" sz="2300" b="1" dirty="0" smtClean="0">
              <a:solidFill>
                <a:srgbClr val="FF0000"/>
              </a:solidFill>
            </a:endParaRPr>
          </a:p>
          <a:p>
            <a:pPr algn="just" fontAlgn="base">
              <a:buNone/>
            </a:pPr>
            <a:r>
              <a:rPr lang="en-US" sz="3200" b="1" dirty="0" smtClean="0">
                <a:solidFill>
                  <a:srgbClr val="0070C0"/>
                </a:solidFill>
              </a:rPr>
              <a:t>(iii) Vulnerable (VU):</a:t>
            </a:r>
            <a:endParaRPr lang="en-US" sz="3200" dirty="0" smtClean="0">
              <a:solidFill>
                <a:srgbClr val="0070C0"/>
              </a:solidFill>
            </a:endParaRPr>
          </a:p>
          <a:p>
            <a:pPr lvl="0" algn="just" fontAlgn="base"/>
            <a:r>
              <a:rPr lang="en-US" sz="3200" dirty="0" smtClean="0"/>
              <a:t>Also included are </a:t>
            </a:r>
            <a:r>
              <a:rPr lang="en-US" sz="3200" dirty="0" err="1" smtClean="0"/>
              <a:t>taxa</a:t>
            </a:r>
            <a:r>
              <a:rPr lang="en-US" sz="3200" dirty="0" smtClean="0"/>
              <a:t> with populations that are still abundant but under threat from severe adverse factors throughout their distribution range. </a:t>
            </a:r>
          </a:p>
          <a:p>
            <a:pPr algn="just"/>
            <a:r>
              <a:rPr lang="en-US" sz="3200" dirty="0" smtClean="0"/>
              <a:t>There are total 5687 Vulnerable species.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lnSpcReduction="10000"/>
          </a:bodyPr>
          <a:lstStyle/>
          <a:p>
            <a:pPr algn="just" fontAlgn="base">
              <a:buNone/>
            </a:pPr>
            <a:r>
              <a:rPr lang="en-US" sz="2000" b="1" dirty="0" smtClean="0">
                <a:solidFill>
                  <a:srgbClr val="FF0000"/>
                </a:solidFill>
              </a:rPr>
              <a:t>A. Major causes for loss of biodiversity (Threats to Biodiversity)</a:t>
            </a:r>
          </a:p>
          <a:p>
            <a:pPr marL="514350" indent="-514350" fontAlgn="base">
              <a:buAutoNum type="arabicPeriod"/>
            </a:pPr>
            <a:r>
              <a:rPr lang="en-US" sz="3200" b="1" dirty="0" smtClean="0">
                <a:solidFill>
                  <a:srgbClr val="7030A0"/>
                </a:solidFill>
              </a:rPr>
              <a:t>Destruction of Habitat:</a:t>
            </a:r>
            <a:endParaRPr lang="en-US" sz="3200" b="1" i="1" dirty="0" smtClean="0">
              <a:solidFill>
                <a:srgbClr val="7030A0"/>
              </a:solidFill>
            </a:endParaRPr>
          </a:p>
          <a:p>
            <a:pPr marL="514350" indent="-514350" algn="just" fontAlgn="base"/>
            <a:r>
              <a:rPr lang="en-US" sz="3600" dirty="0" smtClean="0"/>
              <a:t>Several rare butterfly species are facing extinction due to habitat destruction in the Western Ghats.</a:t>
            </a:r>
          </a:p>
          <a:p>
            <a:pPr marL="514350" indent="-514350" algn="just" fontAlgn="base"/>
            <a:r>
              <a:rPr lang="en-US" sz="3600" dirty="0" smtClean="0"/>
              <a:t>Of the 370 butterfly species available in the Ghats, around 70 are at the brink of extinction.</a:t>
            </a:r>
          </a:p>
          <a:p>
            <a:pPr algn="just" fontAlgn="base">
              <a:buNone/>
            </a:pPr>
            <a:endParaRPr lang="en-US" sz="3200" dirty="0" smtClean="0">
              <a:solidFill>
                <a:srgbClr val="FF0000"/>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fontScale="92500" lnSpcReduction="20000"/>
          </a:bodyPr>
          <a:lstStyle/>
          <a:p>
            <a:pPr algn="just" fontAlgn="base">
              <a:buNone/>
            </a:pPr>
            <a:r>
              <a:rPr lang="en-US" sz="2300" b="1" dirty="0" err="1" smtClean="0">
                <a:solidFill>
                  <a:srgbClr val="FF0000"/>
                </a:solidFill>
              </a:rPr>
              <a:t>B.</a:t>
            </a:r>
            <a:r>
              <a:rPr lang="en-US" sz="2000" b="1" dirty="0" err="1" smtClean="0">
                <a:solidFill>
                  <a:srgbClr val="FF0000"/>
                </a:solidFill>
              </a:rPr>
              <a:t>Threatened</a:t>
            </a:r>
            <a:r>
              <a:rPr lang="en-US" sz="2000" b="1" dirty="0" smtClean="0">
                <a:solidFill>
                  <a:srgbClr val="FF0000"/>
                </a:solidFill>
              </a:rPr>
              <a:t> categories / Listing of threatened Biodiversity</a:t>
            </a:r>
          </a:p>
          <a:p>
            <a:pPr algn="just" fontAlgn="base">
              <a:buNone/>
            </a:pPr>
            <a:r>
              <a:rPr lang="en-US" sz="3200" b="1" dirty="0" smtClean="0">
                <a:solidFill>
                  <a:srgbClr val="0070C0"/>
                </a:solidFill>
              </a:rPr>
              <a:t>(iv) Rare (R):</a:t>
            </a:r>
            <a:endParaRPr lang="en-US" sz="3200" dirty="0" smtClean="0">
              <a:solidFill>
                <a:srgbClr val="0070C0"/>
              </a:solidFill>
            </a:endParaRPr>
          </a:p>
          <a:p>
            <a:pPr lvl="0" algn="just" fontAlgn="base"/>
            <a:r>
              <a:rPr lang="en-US" sz="3200" dirty="0" err="1" smtClean="0"/>
              <a:t>Taxa</a:t>
            </a:r>
            <a:r>
              <a:rPr lang="en-US" sz="3200" dirty="0" smtClean="0"/>
              <a:t> with small populations that are not endangered or vulnerable at present but are at risk are included under this category.</a:t>
            </a:r>
          </a:p>
          <a:p>
            <a:pPr lvl="0" algn="just" fontAlgn="base"/>
            <a:r>
              <a:rPr lang="en-US" sz="3200" dirty="0" smtClean="0"/>
              <a:t>A species may be rare because of restricted geographical range, high habitat specificity and small local population size, or thinly scattered over a more extensive range, or due to a combination of two or more of these characteristics. </a:t>
            </a:r>
          </a:p>
          <a:p>
            <a:pPr algn="just" fontAlgn="base">
              <a:buNone/>
            </a:pPr>
            <a:endParaRPr lang="en-US" sz="2300" b="1" dirty="0" smtClean="0">
              <a:solidFill>
                <a:srgbClr val="FF0000"/>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lnSpcReduction="10000"/>
          </a:bodyPr>
          <a:lstStyle/>
          <a:p>
            <a:pPr algn="just" fontAlgn="base">
              <a:buNone/>
            </a:pPr>
            <a:r>
              <a:rPr lang="en-US" sz="2300" b="1" dirty="0" err="1" smtClean="0">
                <a:solidFill>
                  <a:srgbClr val="FF0000"/>
                </a:solidFill>
              </a:rPr>
              <a:t>B.</a:t>
            </a:r>
            <a:r>
              <a:rPr lang="en-US" sz="2000" b="1" dirty="0" err="1" smtClean="0">
                <a:solidFill>
                  <a:srgbClr val="FF0000"/>
                </a:solidFill>
              </a:rPr>
              <a:t>Threatened</a:t>
            </a:r>
            <a:r>
              <a:rPr lang="en-US" sz="2000" b="1" dirty="0" smtClean="0">
                <a:solidFill>
                  <a:srgbClr val="FF0000"/>
                </a:solidFill>
              </a:rPr>
              <a:t> categories / Listing of threatened Biodiversity</a:t>
            </a:r>
          </a:p>
          <a:p>
            <a:pPr algn="just" fontAlgn="base">
              <a:buNone/>
            </a:pPr>
            <a:r>
              <a:rPr lang="en-US" sz="3200" b="1" dirty="0" smtClean="0">
                <a:solidFill>
                  <a:srgbClr val="0070C0"/>
                </a:solidFill>
              </a:rPr>
              <a:t>(iv) Rare (R):</a:t>
            </a:r>
            <a:endParaRPr lang="en-US" sz="3200" dirty="0" smtClean="0">
              <a:solidFill>
                <a:srgbClr val="0070C0"/>
              </a:solidFill>
            </a:endParaRPr>
          </a:p>
          <a:p>
            <a:pPr lvl="0" algn="just" fontAlgn="base"/>
            <a:r>
              <a:rPr lang="en-US" sz="3200" dirty="0" smtClean="0"/>
              <a:t>Rare species have a population of less than 20,000 individuals. </a:t>
            </a:r>
          </a:p>
          <a:p>
            <a:pPr lvl="0" algn="just" fontAlgn="base"/>
            <a:r>
              <a:rPr lang="en-US" sz="3200" dirty="0" smtClean="0"/>
              <a:t>Some species are naturally rare and have never occurred in greater numbers, yet they are able to maintain these numbers. </a:t>
            </a:r>
          </a:p>
          <a:p>
            <a:pPr lvl="0" algn="just" fontAlgn="base"/>
            <a:r>
              <a:rPr lang="en-US" sz="3200" dirty="0" smtClean="0"/>
              <a:t>Other species become rare through man’s action or other natural forces.</a:t>
            </a:r>
          </a:p>
          <a:p>
            <a:pPr lvl="0" algn="just" fontAlgn="base"/>
            <a:r>
              <a:rPr lang="en-US" sz="3200" dirty="0" smtClean="0"/>
              <a:t>There are in all 11485 Rare species. </a:t>
            </a:r>
          </a:p>
          <a:p>
            <a:pPr algn="just" fontAlgn="base">
              <a:buNone/>
            </a:pPr>
            <a:endParaRPr lang="en-US" sz="2300" b="1" dirty="0" smtClean="0">
              <a:solidFill>
                <a:srgbClr val="FF0000"/>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lnSpcReduction="10000"/>
          </a:bodyPr>
          <a:lstStyle/>
          <a:p>
            <a:pPr algn="just" fontAlgn="base">
              <a:buNone/>
            </a:pPr>
            <a:r>
              <a:rPr lang="en-US" sz="2300" b="1" dirty="0" err="1" smtClean="0">
                <a:solidFill>
                  <a:srgbClr val="FF0000"/>
                </a:solidFill>
              </a:rPr>
              <a:t>B.</a:t>
            </a:r>
            <a:r>
              <a:rPr lang="en-US" sz="2000" b="1" dirty="0" err="1" smtClean="0">
                <a:solidFill>
                  <a:srgbClr val="FF0000"/>
                </a:solidFill>
              </a:rPr>
              <a:t>Threatened</a:t>
            </a:r>
            <a:r>
              <a:rPr lang="en-US" sz="2000" b="1" dirty="0" smtClean="0">
                <a:solidFill>
                  <a:srgbClr val="FF0000"/>
                </a:solidFill>
              </a:rPr>
              <a:t> categories / Listing of threatened Biodiversity</a:t>
            </a:r>
          </a:p>
          <a:p>
            <a:pPr algn="just" fontAlgn="base">
              <a:buNone/>
            </a:pPr>
            <a:r>
              <a:rPr lang="en-US" sz="3600" b="1" dirty="0" smtClean="0">
                <a:solidFill>
                  <a:srgbClr val="0070C0"/>
                </a:solidFill>
              </a:rPr>
              <a:t>(v) Indeterminate (I):</a:t>
            </a:r>
            <a:endParaRPr lang="en-US" sz="3600" dirty="0" smtClean="0">
              <a:solidFill>
                <a:srgbClr val="0070C0"/>
              </a:solidFill>
            </a:endParaRPr>
          </a:p>
          <a:p>
            <a:pPr lvl="0" algn="just" fontAlgn="base"/>
            <a:r>
              <a:rPr lang="en-US" sz="3600" dirty="0" smtClean="0"/>
              <a:t>Species considered definitely to be endangered, vulnerable or rare but for which information is insufficient to categorically assign them to any of these three categories.</a:t>
            </a:r>
          </a:p>
          <a:p>
            <a:pPr lvl="0" algn="just"/>
            <a:r>
              <a:rPr lang="en-US" sz="3600" dirty="0" smtClean="0"/>
              <a:t>There are 5302 are Indeterminate</a:t>
            </a:r>
          </a:p>
          <a:p>
            <a:pPr algn="just" fontAlgn="base">
              <a:buNone/>
            </a:pPr>
            <a:endParaRPr lang="en-US" sz="2300" b="1" dirty="0" smtClean="0">
              <a:solidFill>
                <a:srgbClr val="FF0000"/>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fontScale="92500" lnSpcReduction="10000"/>
          </a:bodyPr>
          <a:lstStyle/>
          <a:p>
            <a:pPr algn="just">
              <a:buNone/>
            </a:pPr>
            <a:r>
              <a:rPr lang="en-US" b="1" dirty="0" smtClean="0">
                <a:solidFill>
                  <a:srgbClr val="FF0000"/>
                </a:solidFill>
              </a:rPr>
              <a:t>C. Conservation Measures</a:t>
            </a:r>
            <a:endParaRPr lang="en-US" dirty="0" smtClean="0">
              <a:solidFill>
                <a:srgbClr val="FF0000"/>
              </a:solidFill>
            </a:endParaRPr>
          </a:p>
          <a:p>
            <a:pPr lvl="0" algn="just" fontAlgn="base"/>
            <a:r>
              <a:rPr lang="en-US" sz="2800" dirty="0" smtClean="0"/>
              <a:t>Biodiversity conservation is need of time.</a:t>
            </a:r>
          </a:p>
          <a:p>
            <a:pPr lvl="0" algn="just" fontAlgn="base"/>
            <a:r>
              <a:rPr lang="en-US" sz="2800" dirty="0" smtClean="0"/>
              <a:t>The urgent need for conservation of biodiversity was felt in Rio conference (1992).</a:t>
            </a:r>
          </a:p>
          <a:p>
            <a:pPr lvl="0" algn="just" fontAlgn="base"/>
            <a:r>
              <a:rPr lang="en-US" sz="2800" dirty="0" smtClean="0"/>
              <a:t>The World Summit on sustainable development held in Johannesburg in August 2002 reiterated that the conservation of biodiversity was necessary for the survival of human race on this earth.</a:t>
            </a:r>
          </a:p>
          <a:p>
            <a:pPr lvl="0" algn="just" fontAlgn="base"/>
            <a:r>
              <a:rPr lang="en-US" sz="2800" dirty="0" smtClean="0"/>
              <a:t>Biodiversity can be conserved in two main ways, </a:t>
            </a:r>
          </a:p>
          <a:p>
            <a:pPr lvl="0" algn="just" fontAlgn="base">
              <a:buNone/>
            </a:pPr>
            <a:r>
              <a:rPr lang="en-US" sz="2800" dirty="0" smtClean="0"/>
              <a:t>	1. </a:t>
            </a:r>
            <a:r>
              <a:rPr lang="en-US" sz="2800" b="1" i="1" dirty="0" smtClean="0"/>
              <a:t>In-situ</a:t>
            </a:r>
            <a:r>
              <a:rPr lang="en-US" sz="2800" b="1" dirty="0" smtClean="0"/>
              <a:t> conservation</a:t>
            </a:r>
            <a:endParaRPr lang="en-US" sz="2800" b="1" i="1" dirty="0" smtClean="0"/>
          </a:p>
          <a:p>
            <a:pPr lvl="0" algn="just" fontAlgn="base">
              <a:buNone/>
            </a:pPr>
            <a:r>
              <a:rPr lang="en-US" sz="2800" b="1" i="1" dirty="0" smtClean="0"/>
              <a:t>	</a:t>
            </a:r>
            <a:r>
              <a:rPr lang="en-US" sz="2800" dirty="0" smtClean="0"/>
              <a:t>2.</a:t>
            </a:r>
            <a:r>
              <a:rPr lang="en-US" sz="2800" b="1" i="1" dirty="0" smtClean="0"/>
              <a:t> Ex-situ</a:t>
            </a:r>
            <a:r>
              <a:rPr lang="en-US" sz="2800" b="1" dirty="0" smtClean="0"/>
              <a:t> conservation</a:t>
            </a:r>
            <a:endParaRPr lang="en-US" sz="2800" b="1" i="1" dirty="0" smtClean="0"/>
          </a:p>
          <a:p>
            <a:pPr algn="just" fontAlgn="base">
              <a:buNone/>
            </a:pPr>
            <a:endParaRPr lang="en-US" b="1" dirty="0" smtClean="0">
              <a:solidFill>
                <a:srgbClr val="FF0000"/>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solidFill>
                  <a:schemeClr val="accent5">
                    <a:lumMod val="50000"/>
                  </a:schemeClr>
                </a:solidFill>
              </a:rPr>
              <a:t>Unit 1</a:t>
            </a:r>
            <a:br>
              <a:rPr lang="en-US" sz="2400" dirty="0" smtClean="0">
                <a:solidFill>
                  <a:schemeClr val="accent5">
                    <a:lumMod val="50000"/>
                  </a:schemeClr>
                </a:solidFill>
              </a:rPr>
            </a:br>
            <a:r>
              <a:rPr lang="en-US" sz="1800" b="1" dirty="0" err="1" smtClean="0">
                <a:solidFill>
                  <a:schemeClr val="accent5">
                    <a:lumMod val="50000"/>
                  </a:schemeClr>
                </a:solidFill>
              </a:rPr>
              <a:t>Chaptor</a:t>
            </a:r>
            <a:r>
              <a:rPr lang="en-US" sz="1800" b="1" dirty="0" smtClean="0">
                <a:solidFill>
                  <a:schemeClr val="accent5">
                    <a:lumMod val="50000"/>
                  </a:schemeClr>
                </a:solidFill>
              </a:rPr>
              <a:t> 3</a:t>
            </a:r>
            <a:br>
              <a:rPr lang="en-US" sz="1800" b="1" dirty="0" smtClean="0">
                <a:solidFill>
                  <a:schemeClr val="accent5">
                    <a:lumMod val="50000"/>
                  </a:schemeClr>
                </a:solidFill>
              </a:rPr>
            </a:br>
            <a:r>
              <a:rPr lang="en-US" sz="3200" b="1" dirty="0" smtClean="0">
                <a:solidFill>
                  <a:schemeClr val="accent5">
                    <a:lumMod val="50000"/>
                  </a:schemeClr>
                </a:solidFill>
              </a:rPr>
              <a:t>Conservation of biodiversity</a:t>
            </a:r>
            <a:endParaRPr lang="en-US" dirty="0"/>
          </a:p>
        </p:txBody>
      </p:sp>
      <p:sp>
        <p:nvSpPr>
          <p:cNvPr id="3" name="Content Placeholder 2"/>
          <p:cNvSpPr>
            <a:spLocks noGrp="1"/>
          </p:cNvSpPr>
          <p:nvPr>
            <p:ph sz="quarter" idx="1"/>
          </p:nvPr>
        </p:nvSpPr>
        <p:spPr/>
        <p:txBody>
          <a:bodyPr/>
          <a:lstStyle/>
          <a:p>
            <a:pPr>
              <a:buNone/>
            </a:pPr>
            <a:r>
              <a:rPr lang="en-US" b="1" dirty="0" smtClean="0">
                <a:solidFill>
                  <a:srgbClr val="FF0000"/>
                </a:solidFill>
              </a:rPr>
              <a:t>C. Conservation Measures</a:t>
            </a:r>
          </a:p>
          <a:p>
            <a:pPr>
              <a:buNone/>
            </a:pPr>
            <a:endParaRPr lang="en-US" b="1" dirty="0" smtClean="0">
              <a:solidFill>
                <a:srgbClr val="FF0000"/>
              </a:solidFill>
            </a:endParaRPr>
          </a:p>
          <a:p>
            <a:pPr>
              <a:buNone/>
            </a:pPr>
            <a:endParaRPr lang="en-US" dirty="0"/>
          </a:p>
        </p:txBody>
      </p:sp>
      <p:pic>
        <p:nvPicPr>
          <p:cNvPr id="4" name="Picture 3" descr="In-situ and Ex-situ Approaches of Conserving Biodiversity">
            <a:hlinkClick r:id="rId2"/>
          </p:cNvPr>
          <p:cNvPicPr/>
          <p:nvPr/>
        </p:nvPicPr>
        <p:blipFill>
          <a:blip r:embed="rId3"/>
          <a:srcRect/>
          <a:stretch>
            <a:fillRect/>
          </a:stretch>
        </p:blipFill>
        <p:spPr bwMode="auto">
          <a:xfrm>
            <a:off x="457200" y="2224404"/>
            <a:ext cx="7848600" cy="41763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a:bodyPr>
          <a:lstStyle/>
          <a:p>
            <a:pPr algn="just">
              <a:buNone/>
            </a:pPr>
            <a:r>
              <a:rPr lang="en-US" b="1" dirty="0" smtClean="0">
                <a:solidFill>
                  <a:srgbClr val="FF0000"/>
                </a:solidFill>
              </a:rPr>
              <a:t>C. Conservation Measures</a:t>
            </a:r>
          </a:p>
          <a:p>
            <a:pPr algn="just" fontAlgn="base">
              <a:buNone/>
            </a:pPr>
            <a:r>
              <a:rPr lang="en-US" b="1" dirty="0" smtClean="0">
                <a:solidFill>
                  <a:srgbClr val="FF0000"/>
                </a:solidFill>
              </a:rPr>
              <a:t>1.</a:t>
            </a:r>
            <a:r>
              <a:rPr lang="en-US" b="1" i="1" dirty="0" smtClean="0">
                <a:solidFill>
                  <a:srgbClr val="FF0000"/>
                </a:solidFill>
              </a:rPr>
              <a:t> In-Situ </a:t>
            </a:r>
            <a:r>
              <a:rPr lang="en-US" b="1" dirty="0" smtClean="0">
                <a:solidFill>
                  <a:srgbClr val="FF0000"/>
                </a:solidFill>
              </a:rPr>
              <a:t>Conservation Strategies:</a:t>
            </a:r>
            <a:endParaRPr lang="en-US" b="1" i="1" dirty="0" smtClean="0">
              <a:solidFill>
                <a:srgbClr val="FF0000"/>
              </a:solidFill>
            </a:endParaRPr>
          </a:p>
          <a:p>
            <a:pPr lvl="0" algn="just" fontAlgn="base"/>
            <a:r>
              <a:rPr lang="en-US" sz="3200" i="1" dirty="0" smtClean="0"/>
              <a:t>In-situ</a:t>
            </a:r>
            <a:r>
              <a:rPr lang="en-US" sz="3200" dirty="0" smtClean="0"/>
              <a:t> or on site conservation is conservation of wild animals and plants in their natural habitat. </a:t>
            </a:r>
          </a:p>
          <a:p>
            <a:pPr lvl="0" algn="just" fontAlgn="base"/>
            <a:r>
              <a:rPr lang="en-US" sz="3200" dirty="0" smtClean="0"/>
              <a:t>The aim of </a:t>
            </a:r>
            <a:r>
              <a:rPr lang="en-US" sz="3200" i="1" dirty="0" smtClean="0"/>
              <a:t>In-situ</a:t>
            </a:r>
            <a:r>
              <a:rPr lang="en-US" sz="3200" dirty="0" smtClean="0"/>
              <a:t> conservation is to allow the population to maintain or perpetuate itself within the community environment, to which it is adapted.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a:bodyPr>
          <a:lstStyle/>
          <a:p>
            <a:pPr algn="just">
              <a:buNone/>
            </a:pPr>
            <a:r>
              <a:rPr lang="en-US" b="1" dirty="0" smtClean="0">
                <a:solidFill>
                  <a:srgbClr val="FF0000"/>
                </a:solidFill>
              </a:rPr>
              <a:t>C. Conservation Measures</a:t>
            </a:r>
          </a:p>
          <a:p>
            <a:pPr algn="just" fontAlgn="base">
              <a:buNone/>
            </a:pPr>
            <a:r>
              <a:rPr lang="en-US" b="1" dirty="0" smtClean="0">
                <a:solidFill>
                  <a:srgbClr val="FF0000"/>
                </a:solidFill>
              </a:rPr>
              <a:t>1.</a:t>
            </a:r>
            <a:r>
              <a:rPr lang="en-US" b="1" i="1" dirty="0" smtClean="0">
                <a:solidFill>
                  <a:srgbClr val="FF0000"/>
                </a:solidFill>
              </a:rPr>
              <a:t> In-Situ </a:t>
            </a:r>
            <a:r>
              <a:rPr lang="en-US" b="1" dirty="0" smtClean="0">
                <a:solidFill>
                  <a:srgbClr val="FF0000"/>
                </a:solidFill>
              </a:rPr>
              <a:t>Conservation Strategies:</a:t>
            </a:r>
            <a:endParaRPr lang="en-US" b="1" i="1" dirty="0" smtClean="0">
              <a:solidFill>
                <a:srgbClr val="FF0000"/>
              </a:solidFill>
            </a:endParaRPr>
          </a:p>
          <a:p>
            <a:pPr lvl="0" algn="just" fontAlgn="base"/>
            <a:r>
              <a:rPr lang="en-US" sz="3600" i="1" dirty="0" smtClean="0"/>
              <a:t>In-situ</a:t>
            </a:r>
            <a:r>
              <a:rPr lang="en-US" sz="3600" dirty="0" smtClean="0"/>
              <a:t> conservation is the ideal method of conserving wild plant genetic resources. </a:t>
            </a:r>
          </a:p>
          <a:p>
            <a:pPr lvl="0" algn="just" fontAlgn="base"/>
            <a:r>
              <a:rPr lang="en-US" sz="3600" i="1" dirty="0" smtClean="0"/>
              <a:t>In-situ</a:t>
            </a:r>
            <a:r>
              <a:rPr lang="en-US" sz="3600" dirty="0" smtClean="0"/>
              <a:t> conservation of plant genetic resources presents a number of advantages as compared to </a:t>
            </a:r>
            <a:r>
              <a:rPr lang="en-US" sz="3600" i="1" dirty="0" smtClean="0"/>
              <a:t>Ex-situ</a:t>
            </a:r>
            <a:r>
              <a:rPr lang="en-US" sz="3600" dirty="0" smtClean="0"/>
              <a:t> conservation.</a:t>
            </a:r>
          </a:p>
          <a:p>
            <a:pPr algn="just">
              <a:buNone/>
            </a:pPr>
            <a:endParaRPr lang="en-US" dirty="0" smtClean="0">
              <a:solidFill>
                <a:srgbClr val="FF0000"/>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endParaRPr lang="en-US" b="1" i="1" dirty="0" smtClean="0">
              <a:solidFill>
                <a:srgbClr val="FF0000"/>
              </a:solidFill>
            </a:endParaRPr>
          </a:p>
          <a:p>
            <a:pPr algn="just" fontAlgn="base">
              <a:buNone/>
            </a:pPr>
            <a:r>
              <a:rPr lang="en-US" b="1" dirty="0" smtClean="0">
                <a:solidFill>
                  <a:srgbClr val="0070C0"/>
                </a:solidFill>
              </a:rPr>
              <a:t>Advantages of </a:t>
            </a:r>
            <a:r>
              <a:rPr lang="en-US" b="1" i="1" dirty="0" smtClean="0">
                <a:solidFill>
                  <a:srgbClr val="0070C0"/>
                </a:solidFill>
              </a:rPr>
              <a:t>In-Situ</a:t>
            </a:r>
            <a:r>
              <a:rPr lang="en-US" b="1" dirty="0" smtClean="0">
                <a:solidFill>
                  <a:srgbClr val="0070C0"/>
                </a:solidFill>
              </a:rPr>
              <a:t> Conservation of Plant Resources:</a:t>
            </a:r>
            <a:endParaRPr lang="en-US" dirty="0" smtClean="0">
              <a:solidFill>
                <a:srgbClr val="0070C0"/>
              </a:solidFill>
            </a:endParaRPr>
          </a:p>
          <a:p>
            <a:pPr algn="just" fontAlgn="base">
              <a:buNone/>
            </a:pPr>
            <a:r>
              <a:rPr lang="en-US" sz="3200" dirty="0" smtClean="0"/>
              <a:t>a.</a:t>
            </a:r>
            <a:r>
              <a:rPr lang="en-US" dirty="0" smtClean="0"/>
              <a:t> </a:t>
            </a:r>
            <a:r>
              <a:rPr lang="en-US" sz="3200" dirty="0" smtClean="0"/>
              <a:t>It enables the conservation of a large range of potentially interesting alleles/genes.</a:t>
            </a:r>
          </a:p>
          <a:p>
            <a:pPr algn="just" fontAlgn="base">
              <a:buNone/>
            </a:pPr>
            <a:r>
              <a:rPr lang="en-US" sz="3200" dirty="0" smtClean="0"/>
              <a:t>b. This method is especially suitable for species, which cannot be established or regenerated 	outside the natural habitats.</a:t>
            </a:r>
          </a:p>
          <a:p>
            <a:pPr algn="just" fontAlgn="base">
              <a:buNone/>
            </a:pPr>
            <a:endParaRPr lang="en-US" dirty="0" smtClean="0">
              <a:solidFill>
                <a:srgbClr val="FF0000"/>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lnSpcReduction="10000"/>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endParaRPr lang="en-US" b="1" i="1" dirty="0" smtClean="0">
              <a:solidFill>
                <a:srgbClr val="FF0000"/>
              </a:solidFill>
            </a:endParaRPr>
          </a:p>
          <a:p>
            <a:pPr algn="just" fontAlgn="base">
              <a:buNone/>
            </a:pPr>
            <a:r>
              <a:rPr lang="en-US" b="1" dirty="0" smtClean="0">
                <a:solidFill>
                  <a:srgbClr val="0070C0"/>
                </a:solidFill>
              </a:rPr>
              <a:t>Advantages of In-Situ Conservation of Plant Resources:</a:t>
            </a:r>
            <a:endParaRPr lang="en-US" dirty="0" smtClean="0">
              <a:solidFill>
                <a:srgbClr val="0070C0"/>
              </a:solidFill>
            </a:endParaRPr>
          </a:p>
          <a:p>
            <a:pPr algn="just" fontAlgn="base">
              <a:buNone/>
            </a:pPr>
            <a:r>
              <a:rPr lang="en-US" sz="3200" dirty="0" smtClean="0"/>
              <a:t>c. This method allows natural evolution to continue because of the existence of variation.</a:t>
            </a:r>
          </a:p>
          <a:p>
            <a:pPr algn="just" fontAlgn="base">
              <a:buNone/>
            </a:pPr>
            <a:r>
              <a:rPr lang="en-US" sz="3200" dirty="0" smtClean="0"/>
              <a:t>d. It facilitates research on species in their natural habitats.</a:t>
            </a:r>
          </a:p>
          <a:p>
            <a:pPr algn="just" fontAlgn="base">
              <a:buNone/>
            </a:pPr>
            <a:r>
              <a:rPr lang="en-US" sz="3200" dirty="0" smtClean="0"/>
              <a:t>e. It assures protection of other species that are dependent on the species under consideration.</a:t>
            </a:r>
          </a:p>
          <a:p>
            <a:pPr marL="457200" indent="-457200" algn="just"/>
            <a:endParaRPr lang="en-US" dirty="0" smtClean="0">
              <a:solidFill>
                <a:srgbClr val="FF0000"/>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Methods of  </a:t>
            </a:r>
            <a:r>
              <a:rPr lang="en-US" b="1" i="1" dirty="0" smtClean="0">
                <a:solidFill>
                  <a:srgbClr val="0070C0"/>
                </a:solidFill>
              </a:rPr>
              <a:t>In-Situ</a:t>
            </a:r>
            <a:r>
              <a:rPr lang="en-US" b="1" dirty="0" smtClean="0">
                <a:solidFill>
                  <a:srgbClr val="0070C0"/>
                </a:solidFill>
              </a:rPr>
              <a:t> Conservation:</a:t>
            </a:r>
            <a:endParaRPr lang="en-US" dirty="0" smtClean="0">
              <a:solidFill>
                <a:srgbClr val="0070C0"/>
              </a:solidFill>
            </a:endParaRPr>
          </a:p>
          <a:p>
            <a:pPr lvl="0" algn="just" fontAlgn="base"/>
            <a:r>
              <a:rPr lang="en-US" sz="3200" i="1" dirty="0" smtClean="0"/>
              <a:t>In-situ</a:t>
            </a:r>
            <a:r>
              <a:rPr lang="en-US" sz="3200" dirty="0" smtClean="0"/>
              <a:t> conservation is done by providing protection to biodiversity rich areas through a network of protected areas. </a:t>
            </a:r>
          </a:p>
          <a:p>
            <a:pPr lvl="0" algn="just" fontAlgn="base"/>
            <a:r>
              <a:rPr lang="en-US" sz="3200" dirty="0" smtClean="0"/>
              <a:t>In India, the protected areas are of the following kinds – national parks, wildlife sanctuaries, biosphere reserves etc.</a:t>
            </a:r>
          </a:p>
          <a:p>
            <a:pPr marL="457200" indent="-457200" algn="just" fontAlgn="base"/>
            <a:endParaRPr lang="en-US" b="1" i="1" dirty="0" smtClean="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fontScale="92500"/>
          </a:bodyPr>
          <a:lstStyle/>
          <a:p>
            <a:pPr algn="just" fontAlgn="base">
              <a:buNone/>
            </a:pPr>
            <a:r>
              <a:rPr lang="en-US" sz="2000" b="1" dirty="0" smtClean="0">
                <a:solidFill>
                  <a:srgbClr val="FF0000"/>
                </a:solidFill>
              </a:rPr>
              <a:t>A. Major causes for loss of biodiversity (Threats to Biodiversity)</a:t>
            </a:r>
          </a:p>
          <a:p>
            <a:pPr marL="514350" indent="-514350" algn="just" fontAlgn="base">
              <a:buNone/>
            </a:pPr>
            <a:r>
              <a:rPr lang="en-US" sz="3200" b="1" dirty="0" smtClean="0">
                <a:solidFill>
                  <a:srgbClr val="7030A0"/>
                </a:solidFill>
              </a:rPr>
              <a:t>2. Hunting:</a:t>
            </a:r>
            <a:endParaRPr lang="en-US" sz="3200" b="1" i="1" dirty="0" smtClean="0">
              <a:solidFill>
                <a:srgbClr val="7030A0"/>
              </a:solidFill>
            </a:endParaRPr>
          </a:p>
          <a:p>
            <a:pPr lvl="0" algn="just" fontAlgn="base"/>
            <a:r>
              <a:rPr lang="en-US" sz="3200" dirty="0" smtClean="0"/>
              <a:t>Wild animals are hunted for the commercial utilization of their products such as hides and skin, tusk, fur, meat, pharmaceuticals, cosmetics, perfumes and decoration purposes. </a:t>
            </a:r>
          </a:p>
          <a:p>
            <a:pPr lvl="0" algn="just" fontAlgn="base"/>
            <a:r>
              <a:rPr lang="en-US" sz="3200" dirty="0" smtClean="0"/>
              <a:t>In Africa, in recent years 95% of the black rhino population have been exterminated in Africa by poachers for their horn. </a:t>
            </a:r>
          </a:p>
          <a:p>
            <a:pPr algn="just" fontAlgn="base">
              <a:buNone/>
            </a:pPr>
            <a:endParaRPr lang="en-US" sz="3200" dirty="0" smtClean="0">
              <a:solidFill>
                <a:srgbClr val="FF0000"/>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Methods of  </a:t>
            </a:r>
            <a:r>
              <a:rPr lang="en-US" b="1" i="1" dirty="0" smtClean="0">
                <a:solidFill>
                  <a:srgbClr val="0070C0"/>
                </a:solidFill>
              </a:rPr>
              <a:t>In-Situ</a:t>
            </a:r>
            <a:r>
              <a:rPr lang="en-US" b="1" dirty="0" smtClean="0">
                <a:solidFill>
                  <a:srgbClr val="0070C0"/>
                </a:solidFill>
              </a:rPr>
              <a:t> Conservation:</a:t>
            </a:r>
            <a:endParaRPr lang="en-US" dirty="0" smtClean="0">
              <a:solidFill>
                <a:srgbClr val="0070C0"/>
              </a:solidFill>
            </a:endParaRPr>
          </a:p>
          <a:p>
            <a:pPr lvl="0" algn="just" fontAlgn="base"/>
            <a:r>
              <a:rPr lang="en-US" sz="3200" dirty="0" smtClean="0"/>
              <a:t>A protected area network of 85 national parks and 448 wildlife sanctuaries has been created. </a:t>
            </a:r>
          </a:p>
          <a:p>
            <a:pPr lvl="0" algn="just" fontAlgn="base"/>
            <a:r>
              <a:rPr lang="en-US" sz="3200" dirty="0" smtClean="0"/>
              <a:t>The results of this network have been significant in restoring viable population of large mammals such as tiger, lion, rhinoceros, crocodiles and elephants.</a:t>
            </a:r>
          </a:p>
          <a:p>
            <a:pPr marL="457200" indent="-457200" algn="just" fontAlgn="base"/>
            <a:endParaRPr lang="en-US" b="1" i="1" dirty="0" smtClean="0">
              <a:solidFill>
                <a:srgbClr val="FF0000"/>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Methods of  </a:t>
            </a:r>
            <a:r>
              <a:rPr lang="en-US" b="1" i="1" dirty="0" smtClean="0">
                <a:solidFill>
                  <a:srgbClr val="0070C0"/>
                </a:solidFill>
              </a:rPr>
              <a:t>In-Situ</a:t>
            </a:r>
            <a:r>
              <a:rPr lang="en-US" b="1" dirty="0" smtClean="0">
                <a:solidFill>
                  <a:srgbClr val="0070C0"/>
                </a:solidFill>
              </a:rPr>
              <a:t> Conservation:</a:t>
            </a:r>
          </a:p>
          <a:p>
            <a:pPr algn="just" fontAlgn="base">
              <a:buNone/>
            </a:pPr>
            <a:r>
              <a:rPr lang="en-US" b="1" dirty="0" smtClean="0"/>
              <a:t>Different methods of </a:t>
            </a:r>
            <a:r>
              <a:rPr lang="en-US" b="1" i="1" dirty="0" smtClean="0"/>
              <a:t>In-Situ </a:t>
            </a:r>
            <a:r>
              <a:rPr lang="en-US" b="1" dirty="0" smtClean="0"/>
              <a:t>conservations are-</a:t>
            </a:r>
            <a:endParaRPr lang="en-US" dirty="0" smtClean="0"/>
          </a:p>
          <a:p>
            <a:pPr marL="514350" indent="-514350" algn="just" fontAlgn="base">
              <a:buAutoNum type="romanLcParenR"/>
            </a:pPr>
            <a:r>
              <a:rPr lang="en-US" b="1" dirty="0" smtClean="0">
                <a:solidFill>
                  <a:srgbClr val="0070C0"/>
                </a:solidFill>
              </a:rPr>
              <a:t>National Park</a:t>
            </a:r>
          </a:p>
          <a:p>
            <a:pPr marL="514350" indent="-514350" algn="just" fontAlgn="base">
              <a:buFont typeface="Wingdings"/>
              <a:buAutoNum type="romanLcParenR"/>
            </a:pPr>
            <a:r>
              <a:rPr lang="en-US" b="1" dirty="0" smtClean="0">
                <a:solidFill>
                  <a:srgbClr val="0070C0"/>
                </a:solidFill>
              </a:rPr>
              <a:t>Silent Valley</a:t>
            </a:r>
          </a:p>
          <a:p>
            <a:pPr marL="514350" indent="-514350" algn="just" fontAlgn="base">
              <a:buFont typeface="Wingdings"/>
              <a:buAutoNum type="romanLcParenR"/>
            </a:pPr>
            <a:r>
              <a:rPr lang="en-US" b="1" dirty="0" smtClean="0">
                <a:solidFill>
                  <a:srgbClr val="0070C0"/>
                </a:solidFill>
              </a:rPr>
              <a:t>Sanctuaries</a:t>
            </a:r>
          </a:p>
          <a:p>
            <a:pPr marL="514350" indent="-514350" algn="just" fontAlgn="base">
              <a:buFont typeface="Wingdings"/>
              <a:buAutoNum type="romanLcParenR"/>
            </a:pPr>
            <a:r>
              <a:rPr lang="en-US" b="1" dirty="0" smtClean="0">
                <a:solidFill>
                  <a:srgbClr val="0070C0"/>
                </a:solidFill>
              </a:rPr>
              <a:t>Biosphere Reserves</a:t>
            </a:r>
          </a:p>
          <a:p>
            <a:pPr marL="514350" indent="-514350" algn="just" fontAlgn="base">
              <a:buFont typeface="Wingdings"/>
              <a:buAutoNum type="romanLcParenR"/>
            </a:pPr>
            <a:r>
              <a:rPr lang="en-US" b="1" dirty="0" smtClean="0">
                <a:solidFill>
                  <a:srgbClr val="0070C0"/>
                </a:solidFill>
              </a:rPr>
              <a:t>Sacred Forests and Lakes</a:t>
            </a:r>
          </a:p>
          <a:p>
            <a:pPr marL="514350" indent="-514350" algn="just" fontAlgn="base">
              <a:buFont typeface="Wingdings"/>
              <a:buAutoNum type="romanLcParenR"/>
            </a:pPr>
            <a:endParaRPr lang="en-US" b="1" dirty="0" smtClean="0">
              <a:solidFill>
                <a:srgbClr val="0070C0"/>
              </a:solidFill>
            </a:endParaRPr>
          </a:p>
          <a:p>
            <a:pPr marL="514350" indent="-514350" algn="just" fontAlgn="base">
              <a:buFont typeface="Wingdings"/>
              <a:buAutoNum type="romanLcParenR"/>
            </a:pPr>
            <a:endParaRPr lang="en-US" dirty="0" smtClean="0">
              <a:solidFill>
                <a:srgbClr val="0070C0"/>
              </a:solidFill>
            </a:endParaRPr>
          </a:p>
          <a:p>
            <a:pPr marL="514350" indent="-514350" algn="just" fontAlgn="base">
              <a:buAutoNum type="romanLcParenR"/>
            </a:pPr>
            <a:endParaRPr lang="en-US" dirty="0" smtClean="0">
              <a:solidFill>
                <a:srgbClr val="0070C0"/>
              </a:solidFill>
            </a:endParaRPr>
          </a:p>
          <a:p>
            <a:pPr marL="514350" indent="-514350" algn="just" fontAlgn="base">
              <a:buAutoNum type="romanLcParenR"/>
            </a:pPr>
            <a:endParaRPr lang="en-US" b="1" i="1" dirty="0" smtClean="0">
              <a:solidFill>
                <a:srgbClr val="FF0000"/>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lnSpcReduction="10000"/>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dirty="0" err="1" smtClean="0">
                <a:solidFill>
                  <a:srgbClr val="0070C0"/>
                </a:solidFill>
              </a:rPr>
              <a:t>i</a:t>
            </a:r>
            <a:r>
              <a:rPr lang="en-US" dirty="0" smtClean="0">
                <a:solidFill>
                  <a:srgbClr val="0070C0"/>
                </a:solidFill>
              </a:rPr>
              <a:t>) </a:t>
            </a:r>
            <a:r>
              <a:rPr lang="en-US" b="1" dirty="0" smtClean="0">
                <a:solidFill>
                  <a:srgbClr val="0070C0"/>
                </a:solidFill>
              </a:rPr>
              <a:t>National Park:</a:t>
            </a:r>
            <a:endParaRPr lang="en-US" dirty="0" smtClean="0">
              <a:solidFill>
                <a:srgbClr val="0070C0"/>
              </a:solidFill>
            </a:endParaRPr>
          </a:p>
          <a:p>
            <a:pPr lvl="0" algn="just" fontAlgn="base"/>
            <a:r>
              <a:rPr lang="en-US" sz="3200" dirty="0" smtClean="0"/>
              <a:t>A national park is a reserve of land, usually owned by a national government. </a:t>
            </a:r>
          </a:p>
          <a:p>
            <a:pPr lvl="0" algn="just" fontAlgn="base"/>
            <a:r>
              <a:rPr lang="en-US" sz="3200" dirty="0" smtClean="0"/>
              <a:t>It is a tract of land, which is declared public property to preserve and develop for the purpose of recreation and culture. </a:t>
            </a:r>
          </a:p>
          <a:p>
            <a:pPr lvl="0" algn="just" fontAlgn="base"/>
            <a:r>
              <a:rPr lang="en-US" sz="3200" dirty="0" smtClean="0"/>
              <a:t>It is protected from human development activities and pollution. </a:t>
            </a:r>
          </a:p>
          <a:p>
            <a:pPr marL="457200" indent="-457200" algn="just" fontAlgn="base">
              <a:buNone/>
            </a:pPr>
            <a:endParaRPr lang="en-US" b="1" i="1" dirty="0" smtClean="0">
              <a:solidFill>
                <a:srgbClr val="FF0000"/>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fontScale="92500" lnSpcReduction="20000"/>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dirty="0" err="1" smtClean="0">
                <a:solidFill>
                  <a:srgbClr val="0070C0"/>
                </a:solidFill>
              </a:rPr>
              <a:t>i</a:t>
            </a:r>
            <a:r>
              <a:rPr lang="en-US" dirty="0" smtClean="0">
                <a:solidFill>
                  <a:srgbClr val="0070C0"/>
                </a:solidFill>
              </a:rPr>
              <a:t>) </a:t>
            </a:r>
            <a:r>
              <a:rPr lang="en-US" b="1" dirty="0" smtClean="0">
                <a:solidFill>
                  <a:srgbClr val="0070C0"/>
                </a:solidFill>
              </a:rPr>
              <a:t>National Park:</a:t>
            </a:r>
            <a:endParaRPr lang="en-US" dirty="0" smtClean="0">
              <a:solidFill>
                <a:srgbClr val="0070C0"/>
              </a:solidFill>
            </a:endParaRPr>
          </a:p>
          <a:p>
            <a:pPr lvl="0" algn="just" fontAlgn="base"/>
            <a:r>
              <a:rPr lang="en-US" sz="3600" dirty="0" smtClean="0"/>
              <a:t>There are 10 existing national parks in India covering an area of 38,024.10 km</a:t>
            </a:r>
            <a:r>
              <a:rPr lang="en-US" sz="3600" baseline="30000" dirty="0" smtClean="0"/>
              <a:t>2</a:t>
            </a:r>
            <a:r>
              <a:rPr lang="en-US" sz="3600" dirty="0" smtClean="0"/>
              <a:t>, which is 1.16% of the geographical area of the country. </a:t>
            </a:r>
          </a:p>
          <a:p>
            <a:pPr lvl="0" algn="just" fontAlgn="base"/>
            <a:r>
              <a:rPr lang="en-US" sz="3600" dirty="0" smtClean="0"/>
              <a:t>The first national park in India was Hailey National Park, now known as Jim Corbett National Park, </a:t>
            </a:r>
            <a:r>
              <a:rPr lang="en-US" sz="3600" dirty="0" err="1" smtClean="0"/>
              <a:t>Uttarakhand</a:t>
            </a:r>
            <a:r>
              <a:rPr lang="en-US" sz="3600" dirty="0" smtClean="0"/>
              <a:t> established in the year 1935.</a:t>
            </a:r>
          </a:p>
          <a:p>
            <a:pPr marL="457200" indent="-457200" algn="just" fontAlgn="base">
              <a:buNone/>
            </a:pPr>
            <a:endParaRPr lang="en-US" b="1" i="1" dirty="0" smtClean="0">
              <a:solidFill>
                <a:srgbClr val="FF0000"/>
              </a:solidFill>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ii) Silent Valley:</a:t>
            </a:r>
            <a:endParaRPr lang="en-US" dirty="0" smtClean="0">
              <a:solidFill>
                <a:srgbClr val="0070C0"/>
              </a:solidFill>
            </a:endParaRPr>
          </a:p>
          <a:p>
            <a:pPr lvl="0" algn="just" fontAlgn="base"/>
            <a:r>
              <a:rPr lang="en-US" sz="3200" dirty="0" smtClean="0"/>
              <a:t>Silent Valley National Park is a small National park in </a:t>
            </a:r>
            <a:r>
              <a:rPr lang="en-US" sz="3200" dirty="0" err="1" smtClean="0"/>
              <a:t>Palakkad</a:t>
            </a:r>
            <a:r>
              <a:rPr lang="en-US" sz="3200" dirty="0" smtClean="0"/>
              <a:t> district, Kerala, India. </a:t>
            </a:r>
          </a:p>
          <a:p>
            <a:pPr lvl="0" algn="just" fontAlgn="base"/>
            <a:r>
              <a:rPr lang="en-US" sz="3200" dirty="0" smtClean="0"/>
              <a:t>It is located in the </a:t>
            </a:r>
            <a:r>
              <a:rPr lang="en-US" sz="3200" dirty="0" err="1" smtClean="0"/>
              <a:t>Kundali</a:t>
            </a:r>
            <a:r>
              <a:rPr lang="en-US" sz="3200" dirty="0" smtClean="0"/>
              <a:t> Hills of the Western Ghats. </a:t>
            </a:r>
          </a:p>
          <a:p>
            <a:pPr lvl="0" algn="just" fontAlgn="base"/>
            <a:r>
              <a:rPr lang="en-US" sz="3200" dirty="0" smtClean="0"/>
              <a:t>The park is called the ‘silent valley’ because of the absence of the noisy insects.</a:t>
            </a:r>
          </a:p>
          <a:p>
            <a:pPr marL="457200" indent="-457200" algn="just" fontAlgn="base">
              <a:buNone/>
            </a:pPr>
            <a:endParaRPr lang="en-US" b="1" i="1" dirty="0" smtClean="0">
              <a:solidFill>
                <a:srgbClr val="FF0000"/>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ii) Silent Valley:</a:t>
            </a:r>
            <a:endParaRPr lang="en-US" dirty="0" smtClean="0">
              <a:solidFill>
                <a:srgbClr val="0070C0"/>
              </a:solidFill>
            </a:endParaRPr>
          </a:p>
          <a:p>
            <a:pPr lvl="0" algn="just" fontAlgn="base"/>
            <a:r>
              <a:rPr lang="en-US" sz="3200" dirty="0" smtClean="0"/>
              <a:t>The forest however echoes with the sounds of teeming wildlife.</a:t>
            </a:r>
          </a:p>
          <a:p>
            <a:pPr algn="just" fontAlgn="base"/>
            <a:r>
              <a:rPr lang="en-US" sz="3200" dirty="0" smtClean="0"/>
              <a:t>The silent valley is rich in biodiversity, where new plant and animal species are being discovered every year. </a:t>
            </a:r>
          </a:p>
          <a:p>
            <a:pPr lvl="0" algn="just" fontAlgn="base"/>
            <a:r>
              <a:rPr lang="en-US" sz="3200" dirty="0" smtClean="0"/>
              <a:t>The silent valley is a storehouse of medicinal plants. </a:t>
            </a:r>
          </a:p>
          <a:p>
            <a:pPr marL="457200" indent="-457200" algn="just" fontAlgn="base">
              <a:buNone/>
            </a:pPr>
            <a:endParaRPr lang="en-US" b="1" i="1" dirty="0" smtClean="0">
              <a:solidFill>
                <a:srgbClr val="FF0000"/>
              </a:solidFill>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ii) Silent Valley:</a:t>
            </a:r>
            <a:endParaRPr lang="en-US" dirty="0" smtClean="0">
              <a:solidFill>
                <a:srgbClr val="0070C0"/>
              </a:solidFill>
            </a:endParaRPr>
          </a:p>
          <a:p>
            <a:pPr lvl="0" algn="just" fontAlgn="base"/>
            <a:r>
              <a:rPr lang="en-US" sz="3200" dirty="0" smtClean="0"/>
              <a:t>It is also a valuable source of important genetic variants. </a:t>
            </a:r>
          </a:p>
          <a:p>
            <a:pPr lvl="0" algn="just" fontAlgn="base"/>
            <a:r>
              <a:rPr lang="en-US" sz="3200" dirty="0" smtClean="0"/>
              <a:t>Large mammals such as the tiger, elephant, bear are also found in the fringes of the forests. </a:t>
            </a:r>
          </a:p>
          <a:p>
            <a:pPr lvl="0" algn="just" fontAlgn="base"/>
            <a:r>
              <a:rPr lang="en-US" sz="3200" dirty="0" smtClean="0"/>
              <a:t>The valley </a:t>
            </a:r>
            <a:r>
              <a:rPr lang="en-US" sz="3200" dirty="0" err="1" smtClean="0"/>
              <a:t>harbours</a:t>
            </a:r>
            <a:r>
              <a:rPr lang="en-US" sz="3200" dirty="0" smtClean="0"/>
              <a:t> 211 bird species and many varieties of butterflies and moths.</a:t>
            </a:r>
          </a:p>
          <a:p>
            <a:pPr marL="457200" indent="-457200" algn="just" fontAlgn="base">
              <a:buNone/>
            </a:pPr>
            <a:endParaRPr lang="en-US" b="1" i="1" dirty="0" smtClean="0">
              <a:solidFill>
                <a:srgbClr val="FF0000"/>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lnSpcReduction="10000"/>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iii) Sanctuaries:</a:t>
            </a:r>
            <a:endParaRPr lang="en-US" dirty="0" smtClean="0">
              <a:solidFill>
                <a:srgbClr val="0070C0"/>
              </a:solidFill>
            </a:endParaRPr>
          </a:p>
          <a:p>
            <a:pPr lvl="0" algn="just" fontAlgn="base"/>
            <a:r>
              <a:rPr lang="en-US" sz="4000" dirty="0" smtClean="0"/>
              <a:t>A sanctuary is a reserved area for the protection of wildlife. </a:t>
            </a:r>
          </a:p>
          <a:p>
            <a:pPr lvl="0" algn="just" fontAlgn="base"/>
            <a:r>
              <a:rPr lang="en-US" sz="4000" dirty="0" smtClean="0"/>
              <a:t>Collection of forest products, cutting trees for timber are allowed provided they do not affect the animals. </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fontScale="92500"/>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iii) Sanctuaries:</a:t>
            </a:r>
            <a:endParaRPr lang="en-US" dirty="0" smtClean="0">
              <a:solidFill>
                <a:srgbClr val="0070C0"/>
              </a:solidFill>
            </a:endParaRPr>
          </a:p>
          <a:p>
            <a:pPr lvl="0" algn="just" fontAlgn="base"/>
            <a:r>
              <a:rPr lang="en-US" sz="4400" dirty="0" smtClean="0"/>
              <a:t>There are 448 existing wildlife sanctuaries in India. </a:t>
            </a:r>
          </a:p>
          <a:p>
            <a:pPr lvl="0" algn="just" fontAlgn="base"/>
            <a:r>
              <a:rPr lang="en-US" sz="4400" dirty="0" smtClean="0"/>
              <a:t>Another 217 sanctuaries are proposed in the Protected Area Network report.</a:t>
            </a:r>
          </a:p>
          <a:p>
            <a:pPr marL="457200" indent="-457200" algn="just" fontAlgn="base">
              <a:buNone/>
            </a:pPr>
            <a:endParaRPr lang="en-US" b="1" i="1" dirty="0" smtClean="0">
              <a:solidFill>
                <a:srgbClr val="FF0000"/>
              </a:solidFill>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lnSpcReduction="10000"/>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iv) Biosphere Reserves:</a:t>
            </a:r>
            <a:endParaRPr lang="en-US" dirty="0" smtClean="0">
              <a:solidFill>
                <a:srgbClr val="0070C0"/>
              </a:solidFill>
            </a:endParaRPr>
          </a:p>
          <a:p>
            <a:pPr lvl="0" algn="just" fontAlgn="base"/>
            <a:r>
              <a:rPr lang="en-US" sz="3600" dirty="0" smtClean="0"/>
              <a:t>Biosphere reserves are protected areas meant for preserving genetic diversity in the various biomes. </a:t>
            </a:r>
          </a:p>
          <a:p>
            <a:pPr lvl="0" algn="just" fontAlgn="base"/>
            <a:r>
              <a:rPr lang="en-US" sz="3600" dirty="0" smtClean="0"/>
              <a:t>The concept of biosphere reserves has been evolved by UNESCO’s Man and Biosphere </a:t>
            </a:r>
            <a:r>
              <a:rPr lang="en-US" sz="3600" dirty="0" err="1" smtClean="0"/>
              <a:t>programme</a:t>
            </a:r>
            <a:r>
              <a:rPr lang="en-US" sz="3600" dirty="0" smtClean="0"/>
              <a:t> or MAB. </a:t>
            </a:r>
          </a:p>
          <a:p>
            <a:pPr marL="457200" indent="-457200" algn="just" fontAlgn="base">
              <a:buNone/>
            </a:pPr>
            <a:endParaRPr lang="en-US" b="1" dirty="0" smtClean="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fontScale="92500" lnSpcReduction="20000"/>
          </a:bodyPr>
          <a:lstStyle/>
          <a:p>
            <a:pPr algn="just" fontAlgn="base">
              <a:buNone/>
            </a:pPr>
            <a:r>
              <a:rPr lang="en-US" sz="1800" b="1" dirty="0" smtClean="0">
                <a:solidFill>
                  <a:srgbClr val="FF0000"/>
                </a:solidFill>
              </a:rPr>
              <a:t>A. Major causes for loss of biodiversity (Threats to Biodiversity)</a:t>
            </a:r>
          </a:p>
          <a:p>
            <a:pPr marL="514350" indent="-514350" algn="just" fontAlgn="base">
              <a:buNone/>
            </a:pPr>
            <a:r>
              <a:rPr lang="en-US" sz="3200" b="1" dirty="0" smtClean="0">
                <a:solidFill>
                  <a:srgbClr val="7030A0"/>
                </a:solidFill>
              </a:rPr>
              <a:t>2. Hunting:</a:t>
            </a:r>
            <a:endParaRPr lang="en-US" sz="3200" b="1" i="1" dirty="0" smtClean="0">
              <a:solidFill>
                <a:srgbClr val="7030A0"/>
              </a:solidFill>
            </a:endParaRPr>
          </a:p>
          <a:p>
            <a:pPr lvl="0" algn="just" fontAlgn="base"/>
            <a:r>
              <a:rPr lang="en-US" sz="3200" dirty="0" smtClean="0"/>
              <a:t>In the last one decade, over one-third of Africa’s elephants have been killed to collect 3,000 </a:t>
            </a:r>
            <a:r>
              <a:rPr lang="en-US" sz="3200" dirty="0" err="1" smtClean="0"/>
              <a:t>tonnes</a:t>
            </a:r>
            <a:r>
              <a:rPr lang="en-US" sz="3200" dirty="0" smtClean="0"/>
              <a:t> of ivory. </a:t>
            </a:r>
          </a:p>
          <a:p>
            <a:pPr lvl="0" algn="just" fontAlgn="base"/>
            <a:r>
              <a:rPr lang="en-US" sz="3200" dirty="0" smtClean="0"/>
              <a:t>International regulations have, to a great extent, reduced illegal trading and poaching of African Tuskers. </a:t>
            </a:r>
          </a:p>
          <a:p>
            <a:pPr lvl="0" algn="just" fontAlgn="base"/>
            <a:r>
              <a:rPr lang="en-US" sz="3200" dirty="0" smtClean="0"/>
              <a:t>In 1987, the Indian Govt. also banned the trade in Indian ivory. The scarlet macaw, once common throughout South America, has been eliminated from most of its range in Central America.</a:t>
            </a:r>
          </a:p>
          <a:p>
            <a:pPr algn="just" fontAlgn="base">
              <a:buNone/>
            </a:pPr>
            <a:endParaRPr lang="en-US" sz="3200" dirty="0" smtClean="0">
              <a:solidFill>
                <a:srgbClr val="FF0000"/>
              </a:solidFill>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iv) Biosphere Reserves:</a:t>
            </a:r>
            <a:endParaRPr lang="en-US" dirty="0" smtClean="0">
              <a:solidFill>
                <a:srgbClr val="0070C0"/>
              </a:solidFill>
            </a:endParaRPr>
          </a:p>
          <a:p>
            <a:pPr lvl="0" algn="just" fontAlgn="base"/>
            <a:r>
              <a:rPr lang="en-US" dirty="0" smtClean="0"/>
              <a:t>In the year 1976, the Man and Biosphere </a:t>
            </a:r>
            <a:r>
              <a:rPr lang="en-US" dirty="0" err="1" smtClean="0"/>
              <a:t>programme</a:t>
            </a:r>
            <a:r>
              <a:rPr lang="en-US" dirty="0" smtClean="0"/>
              <a:t> identified about 57 biosphere reserves. The numbers of such areas have increased since then.</a:t>
            </a:r>
          </a:p>
          <a:p>
            <a:pPr lvl="0" algn="just" fontAlgn="base"/>
            <a:r>
              <a:rPr lang="en-US" dirty="0" smtClean="0"/>
              <a:t>The biosphere reserve has concentric areas zoned for different use-</a:t>
            </a:r>
          </a:p>
          <a:p>
            <a:pPr marL="457200" lvl="0" indent="-457200" algn="just" fontAlgn="base">
              <a:buAutoNum type="alphaLcPeriod"/>
            </a:pPr>
            <a:r>
              <a:rPr lang="en-US" dirty="0" smtClean="0"/>
              <a:t>Core zone</a:t>
            </a:r>
          </a:p>
          <a:p>
            <a:pPr marL="457200" lvl="0" indent="-457200" algn="just" fontAlgn="base">
              <a:buAutoNum type="alphaLcPeriod"/>
            </a:pPr>
            <a:r>
              <a:rPr lang="en-US" dirty="0" smtClean="0"/>
              <a:t>Buffer zone</a:t>
            </a:r>
          </a:p>
          <a:p>
            <a:pPr marL="457200" lvl="0" indent="-457200" algn="just" fontAlgn="base">
              <a:buAutoNum type="alphaLcPeriod"/>
            </a:pPr>
            <a:r>
              <a:rPr lang="en-US" dirty="0" smtClean="0"/>
              <a:t>Transition zone</a:t>
            </a:r>
          </a:p>
          <a:p>
            <a:pPr marL="457200" indent="-457200" algn="just" fontAlgn="base">
              <a:buNone/>
            </a:pPr>
            <a:endParaRPr lang="en-US" b="1" dirty="0" smtClean="0">
              <a:solidFill>
                <a:srgbClr val="FF0000"/>
              </a:solidFill>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iv) Biosphere Reserves:</a:t>
            </a:r>
            <a:endParaRPr lang="en-US" dirty="0" smtClean="0">
              <a:solidFill>
                <a:srgbClr val="0070C0"/>
              </a:solidFill>
            </a:endParaRPr>
          </a:p>
          <a:p>
            <a:pPr algn="just" fontAlgn="base">
              <a:buNone/>
            </a:pPr>
            <a:r>
              <a:rPr lang="en-US" dirty="0" smtClean="0"/>
              <a:t>a. The core zone is the innermost zone devoted to preserve biodiversity with no human interference.</a:t>
            </a:r>
          </a:p>
          <a:p>
            <a:pPr algn="just" fontAlgn="base">
              <a:buNone/>
            </a:pPr>
            <a:r>
              <a:rPr lang="en-US" dirty="0" smtClean="0"/>
              <a:t>b. Around the core zone there is the buffer zone in which some settlement and resource use is allowed. In this area, variety of educational </a:t>
            </a:r>
            <a:r>
              <a:rPr lang="en-US" dirty="0" err="1" smtClean="0"/>
              <a:t>programmes</a:t>
            </a:r>
            <a:r>
              <a:rPr lang="en-US" dirty="0" smtClean="0"/>
              <a:t> and research activities are carried out, such as identification of endangered species, artificial propagation of species, and application of tissue culture techniques to enable rapid multiplication of threatened species.</a:t>
            </a:r>
          </a:p>
          <a:p>
            <a:pPr algn="just" fontAlgn="base">
              <a:buNone/>
            </a:pPr>
            <a:endParaRPr lang="en-US" b="1" dirty="0" smtClean="0">
              <a:solidFill>
                <a:srgbClr val="FF0000"/>
              </a:solidFill>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iv) Biosphere Reserves:</a:t>
            </a:r>
            <a:endParaRPr lang="en-US" dirty="0" smtClean="0">
              <a:solidFill>
                <a:srgbClr val="0070C0"/>
              </a:solidFill>
            </a:endParaRPr>
          </a:p>
          <a:p>
            <a:pPr algn="just" fontAlgn="base">
              <a:buNone/>
            </a:pPr>
            <a:r>
              <a:rPr lang="en-US" dirty="0" smtClean="0"/>
              <a:t>c. </a:t>
            </a:r>
            <a:r>
              <a:rPr lang="en-US" sz="3200" dirty="0" smtClean="0"/>
              <a:t>The outermost zone is the transition zone where sustainable development activities are permitted. This is an area of interaction between the biosphere reserve management and the local people. Here activities such as forestry, recreation, cropping, etc. are permitted.</a:t>
            </a:r>
          </a:p>
          <a:p>
            <a:pPr marL="457200" indent="-457200" algn="just" fontAlgn="base">
              <a:buNone/>
            </a:pPr>
            <a:endParaRPr lang="en-US" b="1" dirty="0" smtClean="0">
              <a:solidFill>
                <a:srgbClr val="FF0000"/>
              </a:solidFill>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fontScale="92500"/>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iv) Biosphere Reserves:</a:t>
            </a:r>
            <a:endParaRPr lang="en-US" dirty="0" smtClean="0">
              <a:solidFill>
                <a:srgbClr val="0070C0"/>
              </a:solidFill>
            </a:endParaRPr>
          </a:p>
          <a:p>
            <a:pPr lvl="0" algn="just" fontAlgn="base"/>
            <a:r>
              <a:rPr lang="en-US" sz="3600" dirty="0" smtClean="0"/>
              <a:t>These reserves aim at conserving the biological diversity and genetic integrity of plants, animals and microorganisms in their totality as part of the natural ecosystems. </a:t>
            </a:r>
          </a:p>
          <a:p>
            <a:pPr lvl="0" algn="just" fontAlgn="base"/>
            <a:r>
              <a:rPr lang="en-US" sz="3600" dirty="0" smtClean="0"/>
              <a:t>There are approximately 400 biosphere reserves in 94 countries. </a:t>
            </a:r>
          </a:p>
          <a:p>
            <a:pPr marL="457200" indent="-457200" algn="just" fontAlgn="base">
              <a:buNone/>
            </a:pPr>
            <a:endParaRPr lang="en-US" b="1" dirty="0" smtClean="0">
              <a:solidFill>
                <a:srgbClr val="FF0000"/>
              </a:solidFill>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iv) Biosphere Reserves:</a:t>
            </a:r>
            <a:endParaRPr lang="en-US" dirty="0" smtClean="0">
              <a:solidFill>
                <a:srgbClr val="0070C0"/>
              </a:solidFill>
            </a:endParaRPr>
          </a:p>
          <a:p>
            <a:pPr marL="457200" indent="-457200" algn="just" fontAlgn="base"/>
            <a:r>
              <a:rPr lang="en-US" dirty="0" smtClean="0"/>
              <a:t>The list of biosphere reserves in India is given below-</a:t>
            </a:r>
          </a:p>
          <a:p>
            <a:pPr marL="457200" indent="-457200" algn="just" fontAlgn="base">
              <a:buNone/>
            </a:pPr>
            <a:endParaRPr lang="en-US" dirty="0" smtClean="0"/>
          </a:p>
          <a:p>
            <a:pPr marL="457200" indent="-457200" algn="just" fontAlgn="base">
              <a:buNone/>
            </a:pPr>
            <a:endParaRPr lang="en-US" b="1" dirty="0" smtClean="0">
              <a:solidFill>
                <a:srgbClr val="FF0000"/>
              </a:solidFill>
            </a:endParaRPr>
          </a:p>
        </p:txBody>
      </p:sp>
      <p:pic>
        <p:nvPicPr>
          <p:cNvPr id="4" name="Picture 3" descr="List of Biosphere Reserves in India">
            <a:hlinkClick r:id="rId2"/>
          </p:cNvPr>
          <p:cNvPicPr/>
          <p:nvPr/>
        </p:nvPicPr>
        <p:blipFill>
          <a:blip r:embed="rId3"/>
          <a:srcRect/>
          <a:stretch>
            <a:fillRect/>
          </a:stretch>
        </p:blipFill>
        <p:spPr bwMode="auto">
          <a:xfrm>
            <a:off x="838200" y="2971800"/>
            <a:ext cx="7620000" cy="3581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v) Sacred Forests and Lakes:</a:t>
            </a:r>
            <a:endParaRPr lang="en-US" dirty="0" smtClean="0">
              <a:solidFill>
                <a:srgbClr val="0070C0"/>
              </a:solidFill>
            </a:endParaRPr>
          </a:p>
          <a:p>
            <a:pPr lvl="0" algn="just" fontAlgn="base"/>
            <a:r>
              <a:rPr lang="en-US" sz="2800" dirty="0" smtClean="0"/>
              <a:t>Sacred forests or groves are small patches of forests, which are conserved through man’s spiritual belief and faith. </a:t>
            </a:r>
          </a:p>
          <a:p>
            <a:pPr lvl="0" algn="just" fontAlgn="base"/>
            <a:r>
              <a:rPr lang="en-US" sz="2800" dirty="0" smtClean="0"/>
              <a:t>In India, sacred groves are found in </a:t>
            </a:r>
            <a:r>
              <a:rPr lang="en-US" sz="2800" dirty="0" err="1" smtClean="0"/>
              <a:t>Khasi</a:t>
            </a:r>
            <a:r>
              <a:rPr lang="en-US" sz="2800" dirty="0" smtClean="0"/>
              <a:t> and </a:t>
            </a:r>
            <a:r>
              <a:rPr lang="en-US" sz="2800" dirty="0" err="1" smtClean="0"/>
              <a:t>Jaintia</a:t>
            </a:r>
            <a:r>
              <a:rPr lang="en-US" sz="2800" dirty="0" smtClean="0"/>
              <a:t> hills of Meghalaya, </a:t>
            </a:r>
            <a:r>
              <a:rPr lang="en-US" sz="2800" dirty="0" err="1" smtClean="0"/>
              <a:t>Aravalli</a:t>
            </a:r>
            <a:r>
              <a:rPr lang="en-US" sz="2800" dirty="0" smtClean="0"/>
              <a:t> hills of Rajasthan, Western </a:t>
            </a:r>
            <a:r>
              <a:rPr lang="en-US" sz="2800" dirty="0" err="1" smtClean="0"/>
              <a:t>Ghat</a:t>
            </a:r>
            <a:r>
              <a:rPr lang="en-US" sz="2800" dirty="0" smtClean="0"/>
              <a:t> regions of Karnataka and Maharashtra and the </a:t>
            </a:r>
            <a:r>
              <a:rPr lang="en-US" sz="2800" dirty="0" err="1" smtClean="0"/>
              <a:t>Sarguja</a:t>
            </a:r>
            <a:r>
              <a:rPr lang="en-US" sz="2800" dirty="0" smtClean="0"/>
              <a:t>, </a:t>
            </a:r>
            <a:r>
              <a:rPr lang="en-US" sz="2800" dirty="0" err="1" smtClean="0"/>
              <a:t>Chanda</a:t>
            </a:r>
            <a:r>
              <a:rPr lang="en-US" sz="2800" dirty="0" smtClean="0"/>
              <a:t> and </a:t>
            </a:r>
            <a:r>
              <a:rPr lang="en-US" sz="2800" dirty="0" err="1" smtClean="0"/>
              <a:t>Bastar</a:t>
            </a:r>
            <a:r>
              <a:rPr lang="en-US" sz="2800" dirty="0" smtClean="0"/>
              <a:t> areas of Madhya Pradesh. </a:t>
            </a:r>
          </a:p>
          <a:p>
            <a:pPr marL="457200" indent="-457200" algn="just" fontAlgn="base"/>
            <a:endParaRPr lang="en-US" b="1" dirty="0" smtClean="0">
              <a:solidFill>
                <a:srgbClr val="FF0000"/>
              </a:solidFill>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lnSpcReduction="10000"/>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v) Sacred Forests and Lakes:</a:t>
            </a:r>
            <a:endParaRPr lang="en-US" dirty="0" smtClean="0">
              <a:solidFill>
                <a:srgbClr val="0070C0"/>
              </a:solidFill>
            </a:endParaRPr>
          </a:p>
          <a:p>
            <a:pPr lvl="0" algn="just" fontAlgn="base"/>
            <a:r>
              <a:rPr lang="en-US" sz="3600" dirty="0" smtClean="0"/>
              <a:t>Many plant species are found in this forest belonging to 183 genera and 84 families.</a:t>
            </a:r>
          </a:p>
          <a:p>
            <a:pPr lvl="0" algn="just" fontAlgn="base"/>
            <a:r>
              <a:rPr lang="en-US" sz="3600" dirty="0" smtClean="0"/>
              <a:t>The protection of whole communities as sacred ponds and groves is a remarkable feature of the Indian subcontinent.</a:t>
            </a:r>
          </a:p>
          <a:p>
            <a:pPr algn="just" fontAlgn="base">
              <a:buNone/>
            </a:pPr>
            <a:endParaRPr lang="en-US" dirty="0" smtClean="0"/>
          </a:p>
          <a:p>
            <a:pPr marL="457200" indent="-457200" algn="just" fontAlgn="base"/>
            <a:endParaRPr lang="en-US" b="1" dirty="0" smtClean="0">
              <a:solidFill>
                <a:srgbClr val="FF0000"/>
              </a:solidFill>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fontScale="92500" lnSpcReduction="20000"/>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v) Sacred Forests and Lakes:</a:t>
            </a:r>
            <a:endParaRPr lang="en-US" dirty="0" smtClean="0">
              <a:solidFill>
                <a:srgbClr val="0070C0"/>
              </a:solidFill>
            </a:endParaRPr>
          </a:p>
          <a:p>
            <a:pPr algn="just" fontAlgn="base">
              <a:buNone/>
            </a:pPr>
            <a:r>
              <a:rPr lang="en-US" b="1" dirty="0" smtClean="0"/>
              <a:t>Some prominent examples are listed below:</a:t>
            </a:r>
            <a:endParaRPr lang="en-US" dirty="0" smtClean="0"/>
          </a:p>
          <a:p>
            <a:pPr algn="just" fontAlgn="base">
              <a:buNone/>
            </a:pPr>
            <a:r>
              <a:rPr lang="en-US" dirty="0" smtClean="0"/>
              <a:t>	</a:t>
            </a:r>
            <a:r>
              <a:rPr lang="en-US" sz="2800" dirty="0" smtClean="0"/>
              <a:t>a. One of the most widespread of the traditions in India is the protection given to trees of the genus </a:t>
            </a:r>
            <a:r>
              <a:rPr lang="en-US" sz="2800" i="1" dirty="0" err="1" smtClean="0"/>
              <a:t>Ficus</a:t>
            </a:r>
            <a:r>
              <a:rPr lang="en-US" sz="2800" i="1" dirty="0" smtClean="0"/>
              <a:t> </a:t>
            </a:r>
            <a:r>
              <a:rPr lang="en-US" sz="2800" i="1" dirty="0" err="1" smtClean="0"/>
              <a:t>glomerata</a:t>
            </a:r>
            <a:r>
              <a:rPr lang="en-US" sz="2800" dirty="0" smtClean="0"/>
              <a:t>, which are found in the countryside and are often the only large trees in the midst of towns and cities. </a:t>
            </a:r>
          </a:p>
          <a:p>
            <a:pPr algn="just" fontAlgn="base">
              <a:buNone/>
            </a:pPr>
            <a:r>
              <a:rPr lang="en-US" sz="2800" dirty="0" smtClean="0"/>
              <a:t>	b. The </a:t>
            </a:r>
            <a:r>
              <a:rPr lang="en-US" sz="2800" dirty="0" err="1" smtClean="0"/>
              <a:t>pipal</a:t>
            </a:r>
            <a:r>
              <a:rPr lang="en-US" sz="2800" dirty="0" smtClean="0"/>
              <a:t> tree (</a:t>
            </a:r>
            <a:r>
              <a:rPr lang="en-US" sz="2800" i="1" dirty="0" err="1" smtClean="0"/>
              <a:t>Ficus</a:t>
            </a:r>
            <a:r>
              <a:rPr lang="en-US" sz="2800" i="1" dirty="0" smtClean="0"/>
              <a:t> </a:t>
            </a:r>
            <a:r>
              <a:rPr lang="en-US" sz="2800" i="1" dirty="0" err="1" smtClean="0"/>
              <a:t>religiosa</a:t>
            </a:r>
            <a:r>
              <a:rPr lang="en-US" sz="2800" dirty="0" smtClean="0"/>
              <a:t>) has had a conspicuous position in the cultural landscape of North India and human collective memory for more than 5,000 years.</a:t>
            </a:r>
          </a:p>
          <a:p>
            <a:pPr algn="just" fontAlgn="base">
              <a:buNone/>
            </a:pPr>
            <a:r>
              <a:rPr lang="en-US" sz="2800" dirty="0" smtClean="0"/>
              <a:t>	</a:t>
            </a:r>
            <a:endParaRPr lang="en-US" sz="2800" b="1" dirty="0" smtClean="0">
              <a:solidFill>
                <a:srgbClr val="FF0000"/>
              </a:solidFill>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lnSpcReduction="10000"/>
          </a:bodyPr>
          <a:lstStyle/>
          <a:p>
            <a:pPr algn="just">
              <a:buNone/>
            </a:pPr>
            <a:r>
              <a:rPr lang="en-US" b="1" dirty="0" smtClean="0">
                <a:solidFill>
                  <a:srgbClr val="FF0000"/>
                </a:solidFill>
              </a:rPr>
              <a:t>C. Conservation Measures</a:t>
            </a:r>
          </a:p>
          <a:p>
            <a:pPr marL="457200" indent="-457200" algn="just" fontAlgn="base">
              <a:buAutoNum type="arabicPeriod"/>
            </a:pPr>
            <a:r>
              <a:rPr lang="en-US" b="1" i="1" dirty="0" smtClean="0">
                <a:solidFill>
                  <a:srgbClr val="FF0000"/>
                </a:solidFill>
              </a:rPr>
              <a:t>In-Situ </a:t>
            </a:r>
            <a:r>
              <a:rPr lang="en-US" b="1" dirty="0" smtClean="0">
                <a:solidFill>
                  <a:srgbClr val="FF0000"/>
                </a:solidFill>
              </a:rPr>
              <a:t>Conservation Strategies:</a:t>
            </a:r>
          </a:p>
          <a:p>
            <a:pPr algn="just" fontAlgn="base">
              <a:buNone/>
            </a:pPr>
            <a:r>
              <a:rPr lang="en-US" b="1" dirty="0" smtClean="0">
                <a:solidFill>
                  <a:srgbClr val="0070C0"/>
                </a:solidFill>
              </a:rPr>
              <a:t>v) Sacred Forests and Lakes:</a:t>
            </a:r>
            <a:endParaRPr lang="en-US" dirty="0" smtClean="0">
              <a:solidFill>
                <a:srgbClr val="0070C0"/>
              </a:solidFill>
            </a:endParaRPr>
          </a:p>
          <a:p>
            <a:pPr algn="just" fontAlgn="base">
              <a:buNone/>
            </a:pPr>
            <a:r>
              <a:rPr lang="en-US" b="1" dirty="0" smtClean="0"/>
              <a:t>Some prominent examples are listed below:</a:t>
            </a:r>
            <a:endParaRPr lang="en-US" dirty="0" smtClean="0"/>
          </a:p>
          <a:p>
            <a:pPr algn="just" fontAlgn="base">
              <a:buNone/>
            </a:pPr>
            <a:r>
              <a:rPr lang="en-US" dirty="0" smtClean="0"/>
              <a:t>	</a:t>
            </a:r>
            <a:r>
              <a:rPr lang="en-US" sz="2800" dirty="0" smtClean="0"/>
              <a:t>c. For Hindus, the </a:t>
            </a:r>
            <a:r>
              <a:rPr lang="en-US" sz="2800" dirty="0" err="1" smtClean="0"/>
              <a:t>Bel</a:t>
            </a:r>
            <a:r>
              <a:rPr lang="en-US" sz="2800" dirty="0" smtClean="0"/>
              <a:t> tree, </a:t>
            </a:r>
            <a:r>
              <a:rPr lang="en-US" sz="2800" i="1" dirty="0" err="1" smtClean="0"/>
              <a:t>Aegle</a:t>
            </a:r>
            <a:r>
              <a:rPr lang="en-US" sz="2800" i="1" dirty="0" smtClean="0"/>
              <a:t> </a:t>
            </a:r>
            <a:r>
              <a:rPr lang="en-US" sz="2800" i="1" dirty="0" err="1" smtClean="0"/>
              <a:t>marmelos</a:t>
            </a:r>
            <a:r>
              <a:rPr lang="en-US" sz="2800" dirty="0" smtClean="0"/>
              <a:t>, is associated with Lord Shiva, </a:t>
            </a:r>
            <a:r>
              <a:rPr lang="en-US" sz="2800" dirty="0" err="1" smtClean="0"/>
              <a:t>tulasi</a:t>
            </a:r>
            <a:r>
              <a:rPr lang="en-US" sz="2800" dirty="0" smtClean="0"/>
              <a:t> with Lord Vishnu, and fig with Lord </a:t>
            </a:r>
            <a:r>
              <a:rPr lang="en-US" sz="2800" dirty="0" err="1" smtClean="0"/>
              <a:t>Dattatreya</a:t>
            </a:r>
            <a:r>
              <a:rPr lang="en-US" sz="2800" smtClean="0"/>
              <a:t> and </a:t>
            </a:r>
            <a:r>
              <a:rPr lang="en-US" sz="2800" dirty="0" smtClean="0"/>
              <a:t>the </a:t>
            </a:r>
            <a:r>
              <a:rPr lang="en-US" sz="2800" dirty="0" err="1" smtClean="0"/>
              <a:t>kadamba</a:t>
            </a:r>
            <a:r>
              <a:rPr lang="en-US" sz="2800" dirty="0" smtClean="0"/>
              <a:t> tree is likened to Lord Krishna.</a:t>
            </a:r>
          </a:p>
          <a:p>
            <a:pPr algn="just" fontAlgn="base">
              <a:buNone/>
            </a:pPr>
            <a:r>
              <a:rPr lang="en-US" sz="2800" dirty="0" smtClean="0"/>
              <a:t>	d. In many villages of South India, there are no temples. The </a:t>
            </a:r>
            <a:r>
              <a:rPr lang="en-US" sz="2800" dirty="0" err="1" smtClean="0"/>
              <a:t>Gramdevata</a:t>
            </a:r>
            <a:r>
              <a:rPr lang="en-US" sz="2800" dirty="0" smtClean="0"/>
              <a:t> or village goddess may be a big tree located in the village.</a:t>
            </a:r>
          </a:p>
          <a:p>
            <a:pPr marL="457200" indent="-457200" algn="just" fontAlgn="base"/>
            <a:endParaRPr lang="en-US" b="1" dirty="0" smtClean="0">
              <a:solidFill>
                <a:srgbClr val="FF0000"/>
              </a:solidFill>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fontScale="92500"/>
          </a:bodyPr>
          <a:lstStyle/>
          <a:p>
            <a:pPr algn="just">
              <a:buNone/>
            </a:pPr>
            <a:r>
              <a:rPr lang="en-US" b="1" dirty="0" smtClean="0">
                <a:solidFill>
                  <a:srgbClr val="FF0000"/>
                </a:solidFill>
              </a:rPr>
              <a:t>C. Conservation Measures</a:t>
            </a:r>
          </a:p>
          <a:p>
            <a:pPr marL="457200" indent="-457200" algn="just" fontAlgn="base">
              <a:buNone/>
            </a:pPr>
            <a:r>
              <a:rPr lang="en-US" b="1" dirty="0" smtClean="0">
                <a:solidFill>
                  <a:srgbClr val="FF0000"/>
                </a:solidFill>
              </a:rPr>
              <a:t>2. </a:t>
            </a:r>
            <a:r>
              <a:rPr lang="en-US" b="1" i="1" dirty="0" smtClean="0">
                <a:solidFill>
                  <a:srgbClr val="FF0000"/>
                </a:solidFill>
              </a:rPr>
              <a:t>EX-Situ </a:t>
            </a:r>
            <a:r>
              <a:rPr lang="en-US" b="1" dirty="0" smtClean="0">
                <a:solidFill>
                  <a:srgbClr val="FF0000"/>
                </a:solidFill>
              </a:rPr>
              <a:t>Conservation Strategies:</a:t>
            </a:r>
          </a:p>
          <a:p>
            <a:pPr lvl="0" algn="just" fontAlgn="base"/>
            <a:r>
              <a:rPr lang="en-US" sz="3500" dirty="0" smtClean="0"/>
              <a:t>Ex-situ conservation is the conservation of plants and animals in locations outside their natural habitats. </a:t>
            </a:r>
          </a:p>
          <a:p>
            <a:pPr algn="just"/>
            <a:r>
              <a:rPr lang="en-US" sz="3500" dirty="0" smtClean="0"/>
              <a:t>It includes collection and conservation of species in specific locations such as botanical gardens, zoos, safari parks, aquaria, and in institutes such as gene banks.</a:t>
            </a:r>
            <a:endParaRPr lang="en-US" sz="3500" b="1" dirty="0" smtClean="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fontScale="92500" lnSpcReduction="10000"/>
          </a:bodyPr>
          <a:lstStyle/>
          <a:p>
            <a:pPr algn="just" fontAlgn="base">
              <a:buNone/>
            </a:pPr>
            <a:r>
              <a:rPr lang="en-US" sz="2000" b="1" dirty="0" smtClean="0">
                <a:solidFill>
                  <a:srgbClr val="FF0000"/>
                </a:solidFill>
              </a:rPr>
              <a:t>A. Major causes for loss of biodiversity (Threats to Biodiversity)</a:t>
            </a:r>
          </a:p>
          <a:p>
            <a:pPr marL="514350" indent="-514350" algn="just" fontAlgn="base">
              <a:buNone/>
            </a:pPr>
            <a:r>
              <a:rPr lang="en-US" sz="3200" b="1" dirty="0" smtClean="0">
                <a:solidFill>
                  <a:srgbClr val="7030A0"/>
                </a:solidFill>
              </a:rPr>
              <a:t>3. Exploitation of selected species:</a:t>
            </a:r>
            <a:endParaRPr lang="en-US" sz="3200" b="1" i="1" dirty="0" smtClean="0">
              <a:solidFill>
                <a:srgbClr val="7030A0"/>
              </a:solidFill>
            </a:endParaRPr>
          </a:p>
          <a:p>
            <a:pPr lvl="0" algn="just" fontAlgn="base"/>
            <a:r>
              <a:rPr lang="en-US" sz="3200" dirty="0" smtClean="0"/>
              <a:t>Exploitation of medicinally important plants has resulted in their disappearance from many of their natural habitat. </a:t>
            </a:r>
          </a:p>
          <a:p>
            <a:pPr lvl="0" algn="just" fontAlgn="base"/>
            <a:r>
              <a:rPr lang="en-US" sz="3200" dirty="0" smtClean="0"/>
              <a:t>The pitcher plants, </a:t>
            </a:r>
            <a:r>
              <a:rPr lang="en-US" sz="3200" i="1" dirty="0" smtClean="0"/>
              <a:t>Nepenthes </a:t>
            </a:r>
            <a:r>
              <a:rPr lang="en-US" sz="3200" i="1" dirty="0" err="1" smtClean="0"/>
              <a:t>khasiana</a:t>
            </a:r>
            <a:r>
              <a:rPr lang="en-US" sz="3200" dirty="0" smtClean="0"/>
              <a:t>, </a:t>
            </a:r>
            <a:r>
              <a:rPr lang="en-US" sz="3200" i="1" dirty="0" err="1" smtClean="0"/>
              <a:t>Drosera</a:t>
            </a:r>
            <a:r>
              <a:rPr lang="en-US" sz="3200" dirty="0" smtClean="0"/>
              <a:t> sp., </a:t>
            </a:r>
            <a:r>
              <a:rPr lang="en-US" sz="3200" i="1" dirty="0" err="1" smtClean="0"/>
              <a:t>Gnetum</a:t>
            </a:r>
            <a:r>
              <a:rPr lang="en-US" sz="3200" i="1" dirty="0" smtClean="0"/>
              <a:t> </a:t>
            </a:r>
            <a:r>
              <a:rPr lang="en-US" sz="3200" dirty="0" smtClean="0"/>
              <a:t>sp., </a:t>
            </a:r>
            <a:r>
              <a:rPr lang="en-US" sz="3200" i="1" dirty="0" err="1" smtClean="0"/>
              <a:t>Psilotum</a:t>
            </a:r>
            <a:r>
              <a:rPr lang="en-US" sz="3200" dirty="0" err="1" smtClean="0"/>
              <a:t>sp</a:t>
            </a:r>
            <a:r>
              <a:rPr lang="en-US" sz="3200" dirty="0" smtClean="0"/>
              <a:t>. </a:t>
            </a:r>
            <a:r>
              <a:rPr lang="en-US" sz="3200" i="1" dirty="0" err="1" smtClean="0"/>
              <a:t>Isoetes</a:t>
            </a:r>
            <a:r>
              <a:rPr lang="en-US" sz="3200" dirty="0" smtClean="0"/>
              <a:t> sp. are ruthlessly sought and collected for teaching and laboratory work.</a:t>
            </a:r>
          </a:p>
          <a:p>
            <a:pPr lvl="0" algn="just" fontAlgn="base"/>
            <a:r>
              <a:rPr lang="en-US" sz="3200" dirty="0" smtClean="0"/>
              <a:t>They have already become rare. </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a:bodyPr>
          <a:lstStyle/>
          <a:p>
            <a:pPr algn="just">
              <a:buNone/>
            </a:pPr>
            <a:r>
              <a:rPr lang="en-US" b="1" dirty="0" smtClean="0">
                <a:solidFill>
                  <a:srgbClr val="FF0000"/>
                </a:solidFill>
              </a:rPr>
              <a:t>C. Conservation Measures</a:t>
            </a:r>
          </a:p>
          <a:p>
            <a:pPr marL="457200" indent="-457200" algn="just" fontAlgn="base">
              <a:buNone/>
            </a:pPr>
            <a:r>
              <a:rPr lang="en-US" b="1" dirty="0" smtClean="0">
                <a:solidFill>
                  <a:srgbClr val="FF0000"/>
                </a:solidFill>
              </a:rPr>
              <a:t>2. </a:t>
            </a:r>
            <a:r>
              <a:rPr lang="en-US" b="1" i="1" dirty="0" smtClean="0">
                <a:solidFill>
                  <a:srgbClr val="FF0000"/>
                </a:solidFill>
              </a:rPr>
              <a:t>EX-Situ </a:t>
            </a:r>
            <a:r>
              <a:rPr lang="en-US" b="1" dirty="0" smtClean="0">
                <a:solidFill>
                  <a:srgbClr val="FF0000"/>
                </a:solidFill>
              </a:rPr>
              <a:t>Conservation Strategies:</a:t>
            </a:r>
          </a:p>
          <a:p>
            <a:pPr lvl="0" algn="just" fontAlgn="base"/>
            <a:r>
              <a:rPr lang="en-US" sz="3200" dirty="0" smtClean="0"/>
              <a:t>Many </a:t>
            </a:r>
            <a:r>
              <a:rPr lang="en-US" sz="3200" dirty="0" smtClean="0"/>
              <a:t>species of plant species are conserved in botanical gardens and arboreta. </a:t>
            </a:r>
          </a:p>
          <a:p>
            <a:pPr lvl="0" algn="just" fontAlgn="base"/>
            <a:r>
              <a:rPr lang="en-US" sz="3200" dirty="0" smtClean="0"/>
              <a:t>Arboreta are gardens with trees and shrubs.</a:t>
            </a:r>
          </a:p>
          <a:p>
            <a:pPr lvl="0" algn="just" fontAlgn="base"/>
            <a:r>
              <a:rPr lang="en-US" sz="3200" dirty="0" smtClean="0"/>
              <a:t>Seed banks and tissue culture facilities in the offsite areas have helped in conserving many specimens.</a:t>
            </a:r>
          </a:p>
          <a:p>
            <a:pPr marL="457200" indent="-457200" algn="just" fontAlgn="base">
              <a:buNone/>
            </a:pPr>
            <a:endParaRPr lang="en-US" b="1" dirty="0" smtClean="0">
              <a:solidFill>
                <a:srgbClr val="FF0000"/>
              </a:solidFill>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a:bodyPr>
          <a:lstStyle/>
          <a:p>
            <a:pPr algn="just">
              <a:buNone/>
            </a:pPr>
            <a:r>
              <a:rPr lang="en-US" b="1" dirty="0" smtClean="0">
                <a:solidFill>
                  <a:srgbClr val="FF0000"/>
                </a:solidFill>
              </a:rPr>
              <a:t>C. Conservation Measures</a:t>
            </a:r>
          </a:p>
          <a:p>
            <a:pPr marL="457200" indent="-457200" algn="just" fontAlgn="base">
              <a:buNone/>
            </a:pPr>
            <a:r>
              <a:rPr lang="en-US" b="1" dirty="0" smtClean="0">
                <a:solidFill>
                  <a:srgbClr val="FF0000"/>
                </a:solidFill>
              </a:rPr>
              <a:t>2. </a:t>
            </a:r>
            <a:r>
              <a:rPr lang="en-US" b="1" i="1" dirty="0" smtClean="0">
                <a:solidFill>
                  <a:srgbClr val="FF0000"/>
                </a:solidFill>
              </a:rPr>
              <a:t>EX-Situ </a:t>
            </a:r>
            <a:r>
              <a:rPr lang="en-US" b="1" dirty="0" smtClean="0">
                <a:solidFill>
                  <a:srgbClr val="FF0000"/>
                </a:solidFill>
              </a:rPr>
              <a:t>Conservation Strategies:</a:t>
            </a:r>
          </a:p>
          <a:p>
            <a:pPr algn="just" fontAlgn="base">
              <a:buNone/>
            </a:pPr>
            <a:r>
              <a:rPr lang="en-US" b="1" dirty="0" smtClean="0">
                <a:solidFill>
                  <a:srgbClr val="0070C0"/>
                </a:solidFill>
              </a:rPr>
              <a:t>Methods of  </a:t>
            </a:r>
            <a:r>
              <a:rPr lang="en-US" b="1" i="1" dirty="0" smtClean="0">
                <a:solidFill>
                  <a:srgbClr val="0070C0"/>
                </a:solidFill>
              </a:rPr>
              <a:t>Ex-Situ</a:t>
            </a:r>
            <a:r>
              <a:rPr lang="en-US" b="1" dirty="0" smtClean="0">
                <a:solidFill>
                  <a:srgbClr val="0070C0"/>
                </a:solidFill>
              </a:rPr>
              <a:t> Conservation:</a:t>
            </a:r>
          </a:p>
          <a:p>
            <a:pPr algn="just" fontAlgn="base">
              <a:buNone/>
            </a:pPr>
            <a:r>
              <a:rPr lang="en-US" b="1" dirty="0" smtClean="0"/>
              <a:t>Different methods of </a:t>
            </a:r>
            <a:r>
              <a:rPr lang="en-US" b="1" i="1" dirty="0" smtClean="0"/>
              <a:t>Ex</a:t>
            </a:r>
            <a:r>
              <a:rPr lang="en-US" b="1" i="1" dirty="0" smtClean="0"/>
              <a:t>-Situ </a:t>
            </a:r>
            <a:r>
              <a:rPr lang="en-US" b="1" dirty="0" smtClean="0"/>
              <a:t>conservations are-</a:t>
            </a:r>
            <a:endParaRPr lang="en-US" dirty="0" smtClean="0"/>
          </a:p>
          <a:p>
            <a:pPr marL="514350" indent="-514350" algn="just" fontAlgn="base">
              <a:buFont typeface="Wingdings"/>
              <a:buAutoNum type="romanLcParenR"/>
            </a:pPr>
            <a:r>
              <a:rPr lang="en-US" b="1" dirty="0" smtClean="0">
                <a:solidFill>
                  <a:srgbClr val="0070C0"/>
                </a:solidFill>
              </a:rPr>
              <a:t>Offsite Conservation of Species</a:t>
            </a:r>
          </a:p>
          <a:p>
            <a:pPr marL="514350" indent="-514350" algn="just" fontAlgn="base">
              <a:buFont typeface="Wingdings"/>
              <a:buAutoNum type="romanLcParenR"/>
            </a:pPr>
            <a:r>
              <a:rPr lang="en-US" b="1" dirty="0" smtClean="0">
                <a:solidFill>
                  <a:srgbClr val="0070C0"/>
                </a:solidFill>
              </a:rPr>
              <a:t>Gene Bank Conservation</a:t>
            </a:r>
          </a:p>
          <a:p>
            <a:pPr marL="514350" indent="-514350" algn="just" fontAlgn="base">
              <a:buFont typeface="Wingdings"/>
              <a:buAutoNum type="romanLcParenR"/>
            </a:pPr>
            <a:r>
              <a:rPr lang="en-US" b="1" dirty="0" smtClean="0">
                <a:solidFill>
                  <a:srgbClr val="0070C0"/>
                </a:solidFill>
              </a:rPr>
              <a:t>Protection of Endangered Species</a:t>
            </a:r>
          </a:p>
          <a:p>
            <a:pPr marL="514350" indent="-514350" algn="just" fontAlgn="base">
              <a:buFont typeface="Wingdings"/>
              <a:buAutoNum type="romanLcParenR"/>
            </a:pPr>
            <a:endParaRPr lang="en-US" b="1" dirty="0" smtClean="0">
              <a:solidFill>
                <a:srgbClr val="0070C0"/>
              </a:solidFill>
            </a:endParaRPr>
          </a:p>
          <a:p>
            <a:pPr marL="514350" indent="-514350" algn="just" fontAlgn="base">
              <a:buFont typeface="Wingdings"/>
              <a:buAutoNum type="romanLcParenR"/>
            </a:pPr>
            <a:endParaRPr lang="en-US" dirty="0" smtClean="0">
              <a:solidFill>
                <a:srgbClr val="0070C0"/>
              </a:solidFill>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lnSpcReduction="10000"/>
          </a:bodyPr>
          <a:lstStyle/>
          <a:p>
            <a:pPr algn="just">
              <a:buNone/>
            </a:pPr>
            <a:r>
              <a:rPr lang="en-US" b="1" dirty="0" smtClean="0">
                <a:solidFill>
                  <a:srgbClr val="FF0000"/>
                </a:solidFill>
              </a:rPr>
              <a:t>C. Conservation Measures</a:t>
            </a:r>
          </a:p>
          <a:p>
            <a:pPr marL="457200" indent="-457200" algn="just" fontAlgn="base">
              <a:buNone/>
            </a:pPr>
            <a:r>
              <a:rPr lang="en-US" b="1" dirty="0" smtClean="0">
                <a:solidFill>
                  <a:srgbClr val="FF0000"/>
                </a:solidFill>
              </a:rPr>
              <a:t>2. </a:t>
            </a:r>
            <a:r>
              <a:rPr lang="en-US" b="1" i="1" dirty="0" smtClean="0">
                <a:solidFill>
                  <a:srgbClr val="FF0000"/>
                </a:solidFill>
              </a:rPr>
              <a:t>EX-Situ </a:t>
            </a:r>
            <a:r>
              <a:rPr lang="en-US" b="1" dirty="0" smtClean="0">
                <a:solidFill>
                  <a:srgbClr val="FF0000"/>
                </a:solidFill>
              </a:rPr>
              <a:t>Conservation Strategies:</a:t>
            </a:r>
          </a:p>
          <a:p>
            <a:pPr algn="just" fontAlgn="base">
              <a:buNone/>
            </a:pPr>
            <a:r>
              <a:rPr lang="en-US" b="1" dirty="0" err="1" smtClean="0">
                <a:solidFill>
                  <a:srgbClr val="0070C0"/>
                </a:solidFill>
              </a:rPr>
              <a:t>i</a:t>
            </a:r>
            <a:r>
              <a:rPr lang="en-US" b="1" dirty="0" smtClean="0">
                <a:solidFill>
                  <a:srgbClr val="0070C0"/>
                </a:solidFill>
              </a:rPr>
              <a:t>) Offsite Conservation of Species:</a:t>
            </a:r>
            <a:endParaRPr lang="en-US" dirty="0" smtClean="0">
              <a:solidFill>
                <a:srgbClr val="0070C0"/>
              </a:solidFill>
            </a:endParaRPr>
          </a:p>
          <a:p>
            <a:pPr lvl="0" algn="just" fontAlgn="base"/>
            <a:r>
              <a:rPr lang="en-US" sz="3600" dirty="0" smtClean="0"/>
              <a:t>Captive breeding of animals in zoos have increased the number of endangered species and saved them from extinction. </a:t>
            </a:r>
          </a:p>
          <a:p>
            <a:pPr lvl="0" algn="just" fontAlgn="base"/>
            <a:r>
              <a:rPr lang="en-US" sz="3600" dirty="0" smtClean="0"/>
              <a:t>The ultimate aim of captive breeding </a:t>
            </a:r>
            <a:r>
              <a:rPr lang="en-US" sz="3600" dirty="0" err="1" smtClean="0"/>
              <a:t>programme</a:t>
            </a:r>
            <a:r>
              <a:rPr lang="en-US" sz="3600" dirty="0" smtClean="0"/>
              <a:t> is the re-introduction of animals into their natural wild habitat.</a:t>
            </a:r>
          </a:p>
          <a:p>
            <a:pPr marL="457200" indent="-457200" algn="just" fontAlgn="base">
              <a:buNone/>
            </a:pPr>
            <a:endParaRPr lang="en-US" b="1" dirty="0" smtClean="0">
              <a:solidFill>
                <a:srgbClr val="FF0000"/>
              </a:solidFill>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a:bodyPr>
          <a:lstStyle/>
          <a:p>
            <a:pPr algn="just">
              <a:buNone/>
            </a:pPr>
            <a:r>
              <a:rPr lang="en-US" b="1" dirty="0" smtClean="0">
                <a:solidFill>
                  <a:srgbClr val="FF0000"/>
                </a:solidFill>
              </a:rPr>
              <a:t>C. Conservation Measures</a:t>
            </a:r>
          </a:p>
          <a:p>
            <a:pPr marL="457200" indent="-457200" algn="just" fontAlgn="base">
              <a:buNone/>
            </a:pPr>
            <a:r>
              <a:rPr lang="en-US" b="1" dirty="0" smtClean="0">
                <a:solidFill>
                  <a:srgbClr val="FF0000"/>
                </a:solidFill>
              </a:rPr>
              <a:t>2. </a:t>
            </a:r>
            <a:r>
              <a:rPr lang="en-US" b="1" i="1" dirty="0" smtClean="0">
                <a:solidFill>
                  <a:srgbClr val="FF0000"/>
                </a:solidFill>
              </a:rPr>
              <a:t>EX-Situ </a:t>
            </a:r>
            <a:r>
              <a:rPr lang="en-US" b="1" dirty="0" smtClean="0">
                <a:solidFill>
                  <a:srgbClr val="FF0000"/>
                </a:solidFill>
              </a:rPr>
              <a:t>Conservation Strategies:</a:t>
            </a:r>
          </a:p>
          <a:p>
            <a:pPr algn="just" fontAlgn="base">
              <a:buNone/>
            </a:pPr>
            <a:r>
              <a:rPr lang="en-US" b="1" dirty="0" smtClean="0">
                <a:solidFill>
                  <a:srgbClr val="0070C0"/>
                </a:solidFill>
              </a:rPr>
              <a:t>ii) Gene Bank Conservation:</a:t>
            </a:r>
            <a:endParaRPr lang="en-US" dirty="0" smtClean="0">
              <a:solidFill>
                <a:srgbClr val="0070C0"/>
              </a:solidFill>
            </a:endParaRPr>
          </a:p>
          <a:p>
            <a:pPr lvl="0" algn="just" fontAlgn="base"/>
            <a:r>
              <a:rPr lang="en-US" dirty="0" smtClean="0"/>
              <a:t>Gene banks are places that conserve the </a:t>
            </a:r>
            <a:r>
              <a:rPr lang="en-US" dirty="0" err="1" smtClean="0"/>
              <a:t>germplasm</a:t>
            </a:r>
            <a:r>
              <a:rPr lang="en-US" dirty="0" smtClean="0"/>
              <a:t>.</a:t>
            </a:r>
          </a:p>
          <a:p>
            <a:pPr algn="just" fontAlgn="base"/>
            <a:r>
              <a:rPr lang="en-US" b="1" dirty="0" smtClean="0"/>
              <a:t>According to the nature of the </a:t>
            </a:r>
            <a:r>
              <a:rPr lang="en-US" b="1" dirty="0" err="1" smtClean="0"/>
              <a:t>germplasm</a:t>
            </a:r>
            <a:r>
              <a:rPr lang="en-US" b="1" dirty="0" smtClean="0"/>
              <a:t>, they may of the following types:</a:t>
            </a:r>
            <a:endParaRPr lang="en-US" dirty="0" smtClean="0"/>
          </a:p>
          <a:p>
            <a:pPr marL="457200" indent="-457200" algn="just" fontAlgn="base">
              <a:buAutoNum type="alphaLcPeriod"/>
            </a:pPr>
            <a:r>
              <a:rPr lang="en-US" sz="3200" dirty="0" smtClean="0"/>
              <a:t>Seed banks are places where viable seeds are stored.</a:t>
            </a:r>
          </a:p>
          <a:p>
            <a:pPr marL="457200" indent="-457200" algn="just" fontAlgn="base">
              <a:buAutoNum type="alphaLcPeriod"/>
            </a:pPr>
            <a:r>
              <a:rPr lang="en-US" sz="3200" dirty="0" smtClean="0"/>
              <a:t>Orchards are places where specific plants are grown in large numbers.</a:t>
            </a:r>
          </a:p>
          <a:p>
            <a:pPr marL="457200" indent="-457200" algn="just" fontAlgn="base">
              <a:buNone/>
            </a:pPr>
            <a:endParaRPr lang="en-US" b="1" dirty="0" smtClean="0">
              <a:solidFill>
                <a:srgbClr val="FF0000"/>
              </a:solidFill>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lnSpcReduction="10000"/>
          </a:bodyPr>
          <a:lstStyle/>
          <a:p>
            <a:pPr algn="just">
              <a:buNone/>
            </a:pPr>
            <a:r>
              <a:rPr lang="en-US" b="1" dirty="0" smtClean="0">
                <a:solidFill>
                  <a:srgbClr val="FF0000"/>
                </a:solidFill>
              </a:rPr>
              <a:t>C. Conservation Measures</a:t>
            </a:r>
          </a:p>
          <a:p>
            <a:pPr marL="457200" indent="-457200" algn="just" fontAlgn="base">
              <a:buNone/>
            </a:pPr>
            <a:r>
              <a:rPr lang="en-US" b="1" dirty="0" smtClean="0">
                <a:solidFill>
                  <a:srgbClr val="FF0000"/>
                </a:solidFill>
              </a:rPr>
              <a:t>2. </a:t>
            </a:r>
            <a:r>
              <a:rPr lang="en-US" b="1" i="1" dirty="0" smtClean="0">
                <a:solidFill>
                  <a:srgbClr val="FF0000"/>
                </a:solidFill>
              </a:rPr>
              <a:t>EX-Situ </a:t>
            </a:r>
            <a:r>
              <a:rPr lang="en-US" b="1" dirty="0" smtClean="0">
                <a:solidFill>
                  <a:srgbClr val="FF0000"/>
                </a:solidFill>
              </a:rPr>
              <a:t>Conservation Strategies:</a:t>
            </a:r>
          </a:p>
          <a:p>
            <a:pPr algn="just" fontAlgn="base">
              <a:buNone/>
            </a:pPr>
            <a:r>
              <a:rPr lang="en-US" b="1" dirty="0" smtClean="0">
                <a:solidFill>
                  <a:srgbClr val="0070C0"/>
                </a:solidFill>
              </a:rPr>
              <a:t>ii) Gene Bank Conservation:</a:t>
            </a:r>
            <a:endParaRPr lang="en-US" dirty="0" smtClean="0">
              <a:solidFill>
                <a:srgbClr val="0070C0"/>
              </a:solidFill>
            </a:endParaRPr>
          </a:p>
          <a:p>
            <a:pPr marL="457200" indent="-457200" algn="just" fontAlgn="base">
              <a:buNone/>
            </a:pPr>
            <a:r>
              <a:rPr lang="en-US" dirty="0" smtClean="0">
                <a:solidFill>
                  <a:srgbClr val="FF0000"/>
                </a:solidFill>
              </a:rPr>
              <a:t>c. </a:t>
            </a:r>
            <a:r>
              <a:rPr lang="en-US" sz="2800" dirty="0" smtClean="0"/>
              <a:t>Tissue culture labs are laboratories where callus, </a:t>
            </a:r>
            <a:r>
              <a:rPr lang="en-US" sz="2800" dirty="0" err="1" smtClean="0"/>
              <a:t>embryoids</a:t>
            </a:r>
            <a:r>
              <a:rPr lang="en-US" sz="2800" dirty="0" smtClean="0"/>
              <a:t>, pollen grains and shoot tip culture are carried out for plants that are seedless or that have recalcitrant seeds. Tissue culture is particularly useful in rapid multiplication of endangered species, maintaining genotypes in small areas, production of virus free shoots and growing plants such as banana that can propagate only </a:t>
            </a:r>
            <a:r>
              <a:rPr lang="en-US" sz="2800" dirty="0" err="1" smtClean="0"/>
              <a:t>vegetatively</a:t>
            </a:r>
            <a:r>
              <a:rPr lang="en-US" sz="2800" dirty="0" smtClean="0"/>
              <a:t>.</a:t>
            </a:r>
          </a:p>
          <a:p>
            <a:pPr marL="457200" indent="-457200" algn="just" fontAlgn="base">
              <a:buNone/>
            </a:pPr>
            <a:endParaRPr lang="en-US" sz="2800" b="1" dirty="0" smtClean="0">
              <a:solidFill>
                <a:srgbClr val="FF0000"/>
              </a:solidFill>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lnSpcReduction="10000"/>
          </a:bodyPr>
          <a:lstStyle/>
          <a:p>
            <a:pPr algn="just">
              <a:buNone/>
            </a:pPr>
            <a:r>
              <a:rPr lang="en-US" b="1" dirty="0" smtClean="0">
                <a:solidFill>
                  <a:srgbClr val="FF0000"/>
                </a:solidFill>
              </a:rPr>
              <a:t>C. Conservation Measures</a:t>
            </a:r>
          </a:p>
          <a:p>
            <a:pPr marL="457200" indent="-457200" algn="just" fontAlgn="base">
              <a:buNone/>
            </a:pPr>
            <a:r>
              <a:rPr lang="en-US" b="1" dirty="0" smtClean="0">
                <a:solidFill>
                  <a:srgbClr val="FF0000"/>
                </a:solidFill>
              </a:rPr>
              <a:t>2. </a:t>
            </a:r>
            <a:r>
              <a:rPr lang="en-US" b="1" i="1" dirty="0" smtClean="0">
                <a:solidFill>
                  <a:srgbClr val="FF0000"/>
                </a:solidFill>
              </a:rPr>
              <a:t>EX-Situ </a:t>
            </a:r>
            <a:r>
              <a:rPr lang="en-US" b="1" dirty="0" smtClean="0">
                <a:solidFill>
                  <a:srgbClr val="FF0000"/>
                </a:solidFill>
              </a:rPr>
              <a:t>Conservation Strategies:</a:t>
            </a:r>
          </a:p>
          <a:p>
            <a:pPr algn="just" fontAlgn="base">
              <a:buNone/>
            </a:pPr>
            <a:r>
              <a:rPr lang="en-US" b="1" dirty="0" smtClean="0">
                <a:solidFill>
                  <a:srgbClr val="0070C0"/>
                </a:solidFill>
              </a:rPr>
              <a:t>ii) Gene Bank Conservation:</a:t>
            </a:r>
            <a:endParaRPr lang="en-US" dirty="0" smtClean="0">
              <a:solidFill>
                <a:srgbClr val="0070C0"/>
              </a:solidFill>
            </a:endParaRPr>
          </a:p>
          <a:p>
            <a:pPr marL="457200" indent="-457200" algn="just" fontAlgn="base">
              <a:buNone/>
            </a:pPr>
            <a:r>
              <a:rPr lang="en-US" sz="3200" dirty="0" smtClean="0">
                <a:solidFill>
                  <a:srgbClr val="FF0000"/>
                </a:solidFill>
              </a:rPr>
              <a:t>d.</a:t>
            </a:r>
            <a:r>
              <a:rPr lang="en-US" sz="3200" dirty="0" smtClean="0"/>
              <a:t> Cryopreservation is the storage in liquid nitrogen at -196°C. This technique is a useful 	technique for preserving </a:t>
            </a:r>
            <a:r>
              <a:rPr lang="en-US" sz="3200" dirty="0" err="1" smtClean="0"/>
              <a:t>vegetatively</a:t>
            </a:r>
            <a:r>
              <a:rPr lang="en-US" sz="3200" dirty="0" smtClean="0"/>
              <a:t> propagated crops such as potato, seeds of plants and for 	preserving sperms, eggs, cells and embryonic tissues of animals for the conservation of genetic 	diversity.</a:t>
            </a:r>
          </a:p>
          <a:p>
            <a:pPr marL="457200" indent="-457200" algn="just" fontAlgn="base">
              <a:buNone/>
            </a:pPr>
            <a:endParaRPr lang="en-US" b="1" dirty="0" smtClean="0">
              <a:solidFill>
                <a:srgbClr val="FF0000"/>
              </a:solidFill>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lnSpcReduction="10000"/>
          </a:bodyPr>
          <a:lstStyle/>
          <a:p>
            <a:pPr algn="just">
              <a:buNone/>
            </a:pPr>
            <a:r>
              <a:rPr lang="en-US" b="1" dirty="0" smtClean="0">
                <a:solidFill>
                  <a:srgbClr val="FF0000"/>
                </a:solidFill>
              </a:rPr>
              <a:t>C. Conservation Measures</a:t>
            </a:r>
          </a:p>
          <a:p>
            <a:pPr marL="457200" indent="-457200" algn="just" fontAlgn="base">
              <a:buNone/>
            </a:pPr>
            <a:r>
              <a:rPr lang="en-US" b="1" dirty="0" smtClean="0">
                <a:solidFill>
                  <a:srgbClr val="FF0000"/>
                </a:solidFill>
              </a:rPr>
              <a:t>2. </a:t>
            </a:r>
            <a:r>
              <a:rPr lang="en-US" b="1" i="1" dirty="0" smtClean="0">
                <a:solidFill>
                  <a:srgbClr val="FF0000"/>
                </a:solidFill>
              </a:rPr>
              <a:t>EX-Situ </a:t>
            </a:r>
            <a:r>
              <a:rPr lang="en-US" b="1" dirty="0" smtClean="0">
                <a:solidFill>
                  <a:srgbClr val="FF0000"/>
                </a:solidFill>
              </a:rPr>
              <a:t>Conservation Strategies:</a:t>
            </a:r>
          </a:p>
          <a:p>
            <a:pPr algn="just" fontAlgn="base">
              <a:buNone/>
            </a:pPr>
            <a:r>
              <a:rPr lang="en-US" b="1" dirty="0" smtClean="0">
                <a:solidFill>
                  <a:srgbClr val="0070C0"/>
                </a:solidFill>
              </a:rPr>
              <a:t>ii) Gene Bank Conservation:</a:t>
            </a:r>
            <a:endParaRPr lang="en-US" dirty="0" smtClean="0">
              <a:solidFill>
                <a:srgbClr val="0070C0"/>
              </a:solidFill>
            </a:endParaRPr>
          </a:p>
          <a:p>
            <a:pPr lvl="0" algn="just" fontAlgn="base"/>
            <a:r>
              <a:rPr lang="en-US" sz="3200" dirty="0" smtClean="0"/>
              <a:t>The seeds of many plant species remain viable longer when moisture is reduced and stored at low temperature. </a:t>
            </a:r>
          </a:p>
          <a:p>
            <a:pPr lvl="0" algn="just" fontAlgn="base"/>
            <a:r>
              <a:rPr lang="en-US" sz="3200" dirty="0" smtClean="0"/>
              <a:t>But the seeds must be germinated periodically in order to obtain fresh seeds. </a:t>
            </a:r>
          </a:p>
          <a:p>
            <a:pPr lvl="0" algn="just" fontAlgn="base"/>
            <a:r>
              <a:rPr lang="en-US" sz="3200" dirty="0" smtClean="0"/>
              <a:t>This method ensures protection and conservation of rare species.</a:t>
            </a:r>
          </a:p>
          <a:p>
            <a:pPr marL="457200" indent="-457200" algn="just" fontAlgn="base">
              <a:buNone/>
            </a:pPr>
            <a:endParaRPr lang="en-US" b="1" dirty="0" smtClean="0">
              <a:solidFill>
                <a:srgbClr val="FF0000"/>
              </a:solidFill>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lnSpcReduction="10000"/>
          </a:bodyPr>
          <a:lstStyle/>
          <a:p>
            <a:pPr algn="just">
              <a:buNone/>
            </a:pPr>
            <a:r>
              <a:rPr lang="en-US" b="1" dirty="0" smtClean="0">
                <a:solidFill>
                  <a:srgbClr val="FF0000"/>
                </a:solidFill>
              </a:rPr>
              <a:t>C. Conservation Measures</a:t>
            </a:r>
          </a:p>
          <a:p>
            <a:pPr marL="457200" indent="-457200" algn="just" fontAlgn="base">
              <a:buNone/>
            </a:pPr>
            <a:r>
              <a:rPr lang="en-US" b="1" dirty="0" smtClean="0">
                <a:solidFill>
                  <a:srgbClr val="FF0000"/>
                </a:solidFill>
              </a:rPr>
              <a:t>2. </a:t>
            </a:r>
            <a:r>
              <a:rPr lang="en-US" b="1" i="1" dirty="0" smtClean="0">
                <a:solidFill>
                  <a:srgbClr val="FF0000"/>
                </a:solidFill>
              </a:rPr>
              <a:t>EX-Situ </a:t>
            </a:r>
            <a:r>
              <a:rPr lang="en-US" b="1" dirty="0" smtClean="0">
                <a:solidFill>
                  <a:srgbClr val="FF0000"/>
                </a:solidFill>
              </a:rPr>
              <a:t>Conservation Strategies:</a:t>
            </a:r>
          </a:p>
          <a:p>
            <a:pPr algn="just" fontAlgn="base">
              <a:buNone/>
            </a:pPr>
            <a:r>
              <a:rPr lang="en-US" b="1" dirty="0" smtClean="0">
                <a:solidFill>
                  <a:srgbClr val="0070C0"/>
                </a:solidFill>
              </a:rPr>
              <a:t>iii) Protection of Endangered Species:</a:t>
            </a:r>
            <a:endParaRPr lang="en-US" dirty="0" smtClean="0">
              <a:solidFill>
                <a:srgbClr val="0070C0"/>
              </a:solidFill>
            </a:endParaRPr>
          </a:p>
          <a:p>
            <a:pPr lvl="0" algn="just" fontAlgn="base"/>
            <a:r>
              <a:rPr lang="en-US" sz="2800" dirty="0" smtClean="0"/>
              <a:t>Special projects have been launched to protect selected species which face the danger of extinction.</a:t>
            </a:r>
          </a:p>
          <a:p>
            <a:pPr algn="just" fontAlgn="base"/>
            <a:r>
              <a:rPr lang="en-US" sz="2800" b="1" dirty="0" smtClean="0"/>
              <a:t>Some important examples are listed below:</a:t>
            </a:r>
            <a:endParaRPr lang="en-US" sz="2800" dirty="0" smtClean="0"/>
          </a:p>
          <a:p>
            <a:pPr marL="457200" indent="-457200" algn="just" fontAlgn="base">
              <a:buAutoNum type="alphaLcPeriod"/>
            </a:pPr>
            <a:r>
              <a:rPr lang="en-US" sz="2800" dirty="0" smtClean="0"/>
              <a:t>Project tiger</a:t>
            </a:r>
          </a:p>
          <a:p>
            <a:pPr marL="457200" indent="-457200" algn="just" fontAlgn="base">
              <a:buAutoNum type="alphaLcPeriod"/>
            </a:pPr>
            <a:r>
              <a:rPr lang="en-US" sz="2800" dirty="0" err="1" smtClean="0"/>
              <a:t>Gir</a:t>
            </a:r>
            <a:r>
              <a:rPr lang="en-US" sz="2800" dirty="0" smtClean="0"/>
              <a:t> lion project</a:t>
            </a:r>
          </a:p>
          <a:p>
            <a:pPr marL="457200" indent="-457200" algn="just" fontAlgn="base">
              <a:buAutoNum type="alphaLcPeriod"/>
            </a:pPr>
            <a:r>
              <a:rPr lang="en-US" sz="2800" dirty="0" smtClean="0"/>
              <a:t>Crocodile breeding project</a:t>
            </a:r>
          </a:p>
          <a:p>
            <a:pPr marL="457200" indent="-457200" algn="just" fontAlgn="base">
              <a:buAutoNum type="alphaLcPeriod"/>
            </a:pPr>
            <a:r>
              <a:rPr lang="en-US" sz="2800" dirty="0" smtClean="0"/>
              <a:t>Conservation of rhinoceros and snow leopard.</a:t>
            </a:r>
          </a:p>
          <a:p>
            <a:pPr marL="457200" indent="-457200" algn="just" fontAlgn="base">
              <a:buNone/>
            </a:pPr>
            <a:endParaRPr lang="en-US" b="1" dirty="0" smtClean="0">
              <a:solidFill>
                <a:srgbClr val="FF0000"/>
              </a:solidFill>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533400" y="914400"/>
            <a:ext cx="7467600" cy="5559552"/>
          </a:xfrm>
        </p:spPr>
        <p:txBody>
          <a:bodyPr>
            <a:normAutofit/>
          </a:bodyPr>
          <a:lstStyle/>
          <a:p>
            <a:pPr algn="just">
              <a:buNone/>
            </a:pPr>
            <a:r>
              <a:rPr lang="en-US" b="1" dirty="0" smtClean="0">
                <a:solidFill>
                  <a:srgbClr val="FF0000"/>
                </a:solidFill>
              </a:rPr>
              <a:t>C. Conservation Measures</a:t>
            </a:r>
          </a:p>
          <a:p>
            <a:pPr marL="457200" indent="-457200" algn="just" fontAlgn="base">
              <a:buNone/>
            </a:pPr>
            <a:r>
              <a:rPr lang="en-US" b="1" dirty="0" smtClean="0">
                <a:solidFill>
                  <a:srgbClr val="FF0000"/>
                </a:solidFill>
              </a:rPr>
              <a:t>2. </a:t>
            </a:r>
            <a:r>
              <a:rPr lang="en-US" b="1" i="1" dirty="0" smtClean="0">
                <a:solidFill>
                  <a:srgbClr val="FF0000"/>
                </a:solidFill>
              </a:rPr>
              <a:t>EX-Situ </a:t>
            </a:r>
            <a:r>
              <a:rPr lang="en-US" b="1" dirty="0" smtClean="0">
                <a:solidFill>
                  <a:srgbClr val="FF0000"/>
                </a:solidFill>
              </a:rPr>
              <a:t>Conservation Strategies:</a:t>
            </a:r>
          </a:p>
          <a:p>
            <a:pPr algn="just" fontAlgn="base">
              <a:buNone/>
            </a:pPr>
            <a:r>
              <a:rPr lang="en-US" b="1" dirty="0" smtClean="0">
                <a:solidFill>
                  <a:srgbClr val="0070C0"/>
                </a:solidFill>
              </a:rPr>
              <a:t>iii) Protection of Endangered Species:</a:t>
            </a:r>
            <a:endParaRPr lang="en-US" dirty="0" smtClean="0">
              <a:solidFill>
                <a:srgbClr val="0070C0"/>
              </a:solidFill>
            </a:endParaRPr>
          </a:p>
          <a:p>
            <a:pPr algn="just" fontAlgn="base"/>
            <a:r>
              <a:rPr lang="en-US" b="1" dirty="0" smtClean="0"/>
              <a:t>Non-Government </a:t>
            </a:r>
            <a:r>
              <a:rPr lang="en-US" b="1" dirty="0" err="1" smtClean="0"/>
              <a:t>Organisations</a:t>
            </a:r>
            <a:r>
              <a:rPr lang="en-US" b="1" dirty="0" smtClean="0"/>
              <a:t> Involved in Conservation of Biodiversity in India:</a:t>
            </a:r>
            <a:endParaRPr lang="en-US" dirty="0" smtClean="0"/>
          </a:p>
          <a:p>
            <a:pPr algn="just" fontAlgn="base"/>
            <a:r>
              <a:rPr lang="en-US" dirty="0" smtClean="0"/>
              <a:t>Several non-governmental </a:t>
            </a:r>
            <a:r>
              <a:rPr lang="en-US" dirty="0" err="1" smtClean="0"/>
              <a:t>organisations</a:t>
            </a:r>
            <a:r>
              <a:rPr lang="en-US" dirty="0" smtClean="0"/>
              <a:t> are dedicated actively in the conservation of flora and fauna.</a:t>
            </a:r>
          </a:p>
          <a:p>
            <a:pPr algn="just" fontAlgn="base"/>
            <a:r>
              <a:rPr lang="en-US" b="1" dirty="0" smtClean="0"/>
              <a:t>Important NGOs involved are listed below:</a:t>
            </a:r>
            <a:endParaRPr lang="en-US" dirty="0" smtClean="0"/>
          </a:p>
          <a:p>
            <a:pPr algn="just" fontAlgn="base">
              <a:buNone/>
            </a:pPr>
            <a:r>
              <a:rPr lang="en-US" dirty="0" smtClean="0"/>
              <a:t>a. Wildlife Preservation Society of India, </a:t>
            </a:r>
            <a:r>
              <a:rPr lang="en-US" dirty="0" err="1" smtClean="0"/>
              <a:t>Dehradun</a:t>
            </a:r>
            <a:endParaRPr lang="en-US" dirty="0" smtClean="0"/>
          </a:p>
          <a:p>
            <a:pPr algn="just" fontAlgn="base">
              <a:buNone/>
            </a:pPr>
            <a:r>
              <a:rPr lang="en-US" dirty="0" smtClean="0"/>
              <a:t>b. Bombay Natural History Society</a:t>
            </a:r>
          </a:p>
          <a:p>
            <a:pPr algn="just" fontAlgn="base">
              <a:buNone/>
            </a:pPr>
            <a:r>
              <a:rPr lang="en-US" dirty="0" smtClean="0"/>
              <a:t>c. World Wildlife Fund (WWF), India</a:t>
            </a:r>
          </a:p>
          <a:p>
            <a:pPr marL="457200" indent="-457200" algn="just" fontAlgn="base">
              <a:buNone/>
            </a:pPr>
            <a:endParaRPr lang="en-US" b="1" dirty="0" smtClean="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lnSpcReduction="10000"/>
          </a:bodyPr>
          <a:lstStyle/>
          <a:p>
            <a:pPr algn="just" fontAlgn="base">
              <a:buNone/>
            </a:pPr>
            <a:r>
              <a:rPr lang="en-US" sz="2000" b="1" dirty="0" smtClean="0">
                <a:solidFill>
                  <a:srgbClr val="FF0000"/>
                </a:solidFill>
              </a:rPr>
              <a:t>A. Major causes for loss of biodiversity (Threats to Biodiversity)</a:t>
            </a:r>
          </a:p>
          <a:p>
            <a:pPr marL="514350" indent="-514350" algn="just" fontAlgn="base">
              <a:buNone/>
            </a:pPr>
            <a:r>
              <a:rPr lang="en-US" sz="3200" b="1" dirty="0" smtClean="0">
                <a:solidFill>
                  <a:srgbClr val="7030A0"/>
                </a:solidFill>
              </a:rPr>
              <a:t>3. Exploitation of selected species:</a:t>
            </a:r>
            <a:endParaRPr lang="en-US" sz="3200" b="1" i="1" dirty="0" smtClean="0">
              <a:solidFill>
                <a:srgbClr val="7030A0"/>
              </a:solidFill>
            </a:endParaRPr>
          </a:p>
          <a:p>
            <a:pPr lvl="0" algn="just" fontAlgn="base"/>
            <a:r>
              <a:rPr lang="en-US" sz="2900" dirty="0" smtClean="0"/>
              <a:t>Medicinal plants like </a:t>
            </a:r>
            <a:r>
              <a:rPr lang="en-US" sz="2900" i="1" dirty="0" err="1" smtClean="0"/>
              <a:t>Podophyllum</a:t>
            </a:r>
            <a:r>
              <a:rPr lang="en-US" sz="2900" dirty="0" smtClean="0"/>
              <a:t> sp., </a:t>
            </a:r>
            <a:r>
              <a:rPr lang="en-US" sz="2900" i="1" dirty="0" err="1" smtClean="0"/>
              <a:t>Coptis</a:t>
            </a:r>
            <a:r>
              <a:rPr lang="en-US" sz="2900" dirty="0" smtClean="0"/>
              <a:t> sp., </a:t>
            </a:r>
            <a:r>
              <a:rPr lang="en-US" sz="2900" i="1" dirty="0" smtClean="0"/>
              <a:t>Aconitum </a:t>
            </a:r>
            <a:r>
              <a:rPr lang="en-US" sz="2900" dirty="0" smtClean="0"/>
              <a:t>sp., </a:t>
            </a:r>
            <a:r>
              <a:rPr lang="en-US" sz="2900" i="1" dirty="0" err="1" smtClean="0"/>
              <a:t>Rouvolfia</a:t>
            </a:r>
            <a:r>
              <a:rPr lang="en-US" sz="2900" i="1" dirty="0" smtClean="0"/>
              <a:t> </a:t>
            </a:r>
            <a:r>
              <a:rPr lang="en-US" sz="2900" dirty="0" smtClean="0"/>
              <a:t>sp., </a:t>
            </a:r>
            <a:r>
              <a:rPr lang="en-US" sz="2900" i="1" dirty="0" err="1" smtClean="0"/>
              <a:t>Atropaa</a:t>
            </a:r>
            <a:r>
              <a:rPr lang="en-US" sz="2900" i="1" dirty="0" smtClean="0"/>
              <a:t> </a:t>
            </a:r>
            <a:r>
              <a:rPr lang="en-US" sz="2900" i="1" dirty="0" err="1" smtClean="0"/>
              <a:t>cuminata</a:t>
            </a:r>
            <a:r>
              <a:rPr lang="en-US" sz="2900" i="1" dirty="0" smtClean="0"/>
              <a:t>, </a:t>
            </a:r>
            <a:r>
              <a:rPr lang="en-US" sz="2900" i="1" dirty="0" err="1" smtClean="0"/>
              <a:t>Dioscorea</a:t>
            </a:r>
            <a:r>
              <a:rPr lang="en-US" sz="2900" i="1" dirty="0" smtClean="0"/>
              <a:t> </a:t>
            </a:r>
            <a:r>
              <a:rPr lang="en-US" sz="2900" i="1" dirty="0" err="1" smtClean="0"/>
              <a:t>deltoidea</a:t>
            </a:r>
            <a:r>
              <a:rPr lang="en-US" sz="2900" dirty="0" smtClean="0"/>
              <a:t> etc. are also disappearing rapidly as a consequence of merciless over-collection. </a:t>
            </a:r>
          </a:p>
          <a:p>
            <a:pPr lvl="0" algn="just" fontAlgn="base"/>
            <a:r>
              <a:rPr lang="en-US" sz="2900" dirty="0" smtClean="0"/>
              <a:t>Similarly, the natural populations of a number of economically important trees like </a:t>
            </a:r>
            <a:r>
              <a:rPr lang="en-US" sz="2900" i="1" dirty="0" err="1" smtClean="0"/>
              <a:t>Pterocarpus</a:t>
            </a:r>
            <a:r>
              <a:rPr lang="en-US" sz="2900" i="1" dirty="0" smtClean="0"/>
              <a:t> </a:t>
            </a:r>
            <a:r>
              <a:rPr lang="en-US" sz="2900" i="1" dirty="0" err="1" smtClean="0"/>
              <a:t>santalum</a:t>
            </a:r>
            <a:r>
              <a:rPr lang="en-US" sz="2900" i="1" dirty="0" smtClean="0"/>
              <a:t>, </a:t>
            </a:r>
            <a:r>
              <a:rPr lang="en-US" sz="2900" i="1" dirty="0" err="1" smtClean="0"/>
              <a:t>Dysoxylon</a:t>
            </a:r>
            <a:r>
              <a:rPr lang="en-US" sz="2900" i="1" dirty="0" smtClean="0"/>
              <a:t> </a:t>
            </a:r>
            <a:r>
              <a:rPr lang="en-US" sz="2900" i="1" dirty="0" err="1" smtClean="0"/>
              <a:t>malabaricum</a:t>
            </a:r>
            <a:r>
              <a:rPr lang="en-US" sz="2900" i="1" dirty="0" smtClean="0"/>
              <a:t>, </a:t>
            </a:r>
            <a:r>
              <a:rPr lang="en-US" sz="2900" i="1" dirty="0" err="1" smtClean="0"/>
              <a:t>Santalum</a:t>
            </a:r>
            <a:r>
              <a:rPr lang="en-US" sz="2900" i="1" dirty="0" smtClean="0"/>
              <a:t> album </a:t>
            </a:r>
            <a:r>
              <a:rPr lang="en-US" sz="2900" dirty="0" smtClean="0"/>
              <a:t>which yield valuable timber are fast dwindling.</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Autofit/>
          </a:bodyPr>
          <a:lstStyle/>
          <a:p>
            <a:r>
              <a:rPr lang="en-US" sz="1100" dirty="0" smtClean="0">
                <a:solidFill>
                  <a:schemeClr val="accent5">
                    <a:lumMod val="50000"/>
                  </a:schemeClr>
                </a:solidFill>
              </a:rPr>
              <a:t>Unit 1</a:t>
            </a:r>
            <a:br>
              <a:rPr lang="en-US" sz="1100" dirty="0" smtClean="0">
                <a:solidFill>
                  <a:schemeClr val="accent5">
                    <a:lumMod val="50000"/>
                  </a:schemeClr>
                </a:solidFill>
              </a:rPr>
            </a:br>
            <a:r>
              <a:rPr lang="en-US" sz="1000" b="1" dirty="0" err="1" smtClean="0">
                <a:solidFill>
                  <a:schemeClr val="accent5">
                    <a:lumMod val="50000"/>
                  </a:schemeClr>
                </a:solidFill>
              </a:rPr>
              <a:t>Chaptor</a:t>
            </a:r>
            <a:r>
              <a:rPr lang="en-US" sz="1000" b="1" dirty="0" smtClean="0">
                <a:solidFill>
                  <a:schemeClr val="accent5">
                    <a:lumMod val="50000"/>
                  </a:schemeClr>
                </a:solidFill>
              </a:rPr>
              <a:t> 3</a:t>
            </a:r>
            <a:br>
              <a:rPr lang="en-US" sz="1000" b="1" dirty="0" smtClean="0">
                <a:solidFill>
                  <a:schemeClr val="accent5">
                    <a:lumMod val="50000"/>
                  </a:schemeClr>
                </a:solidFill>
              </a:rPr>
            </a:br>
            <a:r>
              <a:rPr lang="en-US" sz="1400" b="1" dirty="0" smtClean="0">
                <a:solidFill>
                  <a:schemeClr val="accent5">
                    <a:lumMod val="50000"/>
                  </a:schemeClr>
                </a:solidFill>
              </a:rPr>
              <a:t>Conservation of biodiversity</a:t>
            </a:r>
            <a:endParaRPr lang="en-US" sz="1600" dirty="0"/>
          </a:p>
        </p:txBody>
      </p:sp>
      <p:sp>
        <p:nvSpPr>
          <p:cNvPr id="3" name="Content Placeholder 2"/>
          <p:cNvSpPr>
            <a:spLocks noGrp="1"/>
          </p:cNvSpPr>
          <p:nvPr>
            <p:ph sz="quarter" idx="1"/>
          </p:nvPr>
        </p:nvSpPr>
        <p:spPr>
          <a:xfrm>
            <a:off x="457200" y="914400"/>
            <a:ext cx="7467600" cy="5559552"/>
          </a:xfrm>
        </p:spPr>
        <p:txBody>
          <a:bodyPr>
            <a:normAutofit/>
          </a:bodyPr>
          <a:lstStyle/>
          <a:p>
            <a:pPr algn="just" fontAlgn="base">
              <a:buNone/>
            </a:pPr>
            <a:r>
              <a:rPr lang="en-US" sz="2000" b="1" dirty="0" smtClean="0">
                <a:solidFill>
                  <a:srgbClr val="FF0000"/>
                </a:solidFill>
              </a:rPr>
              <a:t>A. Major causes for loss of biodiversity (Threats to Biodiversity)</a:t>
            </a:r>
          </a:p>
          <a:p>
            <a:pPr marL="514350" indent="-514350" algn="just" fontAlgn="base">
              <a:buNone/>
            </a:pPr>
            <a:r>
              <a:rPr lang="en-US" sz="3200" b="1" dirty="0" smtClean="0">
                <a:solidFill>
                  <a:srgbClr val="7030A0"/>
                </a:solidFill>
              </a:rPr>
              <a:t>3. Exploitation of selected species:</a:t>
            </a:r>
            <a:endParaRPr lang="en-US" sz="3200" b="1" i="1" dirty="0" smtClean="0">
              <a:solidFill>
                <a:srgbClr val="7030A0"/>
              </a:solidFill>
            </a:endParaRPr>
          </a:p>
          <a:p>
            <a:pPr lvl="0" algn="just" fontAlgn="base"/>
            <a:r>
              <a:rPr lang="en-US" sz="3200" dirty="0" smtClean="0"/>
              <a:t>In the category of over-exploited plants may also be placed a number of orchids producing world’s most showy flowers. </a:t>
            </a:r>
          </a:p>
          <a:p>
            <a:pPr lvl="0" algn="just" fontAlgn="base"/>
            <a:r>
              <a:rPr lang="en-US" sz="3200" dirty="0" smtClean="0"/>
              <a:t>Today, only nine varieties of wheat occupy more than half of United States wheat fields.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314</TotalTime>
  <Words>4544</Words>
  <Application>Microsoft Office PowerPoint</Application>
  <PresentationFormat>On-screen Show (4:3)</PresentationFormat>
  <Paragraphs>473</Paragraphs>
  <Slides>78</Slides>
  <Notes>2</Notes>
  <HiddenSlides>0</HiddenSlides>
  <MMClips>0</MMClips>
  <ScaleCrop>false</ScaleCrop>
  <HeadingPairs>
    <vt:vector size="4" baseType="variant">
      <vt:variant>
        <vt:lpstr>Theme</vt:lpstr>
      </vt:variant>
      <vt:variant>
        <vt:i4>1</vt:i4>
      </vt:variant>
      <vt:variant>
        <vt:lpstr>Slide Titles</vt:lpstr>
      </vt:variant>
      <vt:variant>
        <vt:i4>78</vt:i4>
      </vt:variant>
    </vt:vector>
  </HeadingPairs>
  <TitlesOfParts>
    <vt:vector size="79" baseType="lpstr">
      <vt:lpstr>Oriel</vt:lpstr>
      <vt:lpstr>                                                        B. Sc. III Year Botany SEM V PAPER XVI (A) DIVERSITY OF ANGIOSPERMS   </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lpstr>Unit 1 Chaptor 3 Conservation of biodiversity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varadvedika</dc:creator>
  <cp:lastModifiedBy>varadvedika</cp:lastModifiedBy>
  <cp:revision>35</cp:revision>
  <dcterms:created xsi:type="dcterms:W3CDTF">2006-08-16T00:00:00Z</dcterms:created>
  <dcterms:modified xsi:type="dcterms:W3CDTF">2020-12-08T02:31:19Z</dcterms:modified>
</cp:coreProperties>
</file>